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2" r:id="rId5"/>
    <p:sldMasterId id="2147483715" r:id="rId6"/>
    <p:sldMasterId id="2147483744" r:id="rId7"/>
    <p:sldMasterId id="2147483774" r:id="rId8"/>
    <p:sldMasterId id="2147483814" r:id="rId9"/>
  </p:sldMasterIdLst>
  <p:notesMasterIdLst>
    <p:notesMasterId r:id="rId38"/>
  </p:notesMasterIdLst>
  <p:handoutMasterIdLst>
    <p:handoutMasterId r:id="rId39"/>
  </p:handoutMasterIdLst>
  <p:sldIdLst>
    <p:sldId id="272" r:id="rId10"/>
    <p:sldId id="358" r:id="rId11"/>
    <p:sldId id="346" r:id="rId12"/>
    <p:sldId id="347" r:id="rId13"/>
    <p:sldId id="348" r:id="rId14"/>
    <p:sldId id="351" r:id="rId15"/>
    <p:sldId id="352" r:id="rId16"/>
    <p:sldId id="353" r:id="rId17"/>
    <p:sldId id="354" r:id="rId18"/>
    <p:sldId id="355" r:id="rId19"/>
    <p:sldId id="356" r:id="rId20"/>
    <p:sldId id="370" r:id="rId21"/>
    <p:sldId id="359" r:id="rId22"/>
    <p:sldId id="365" r:id="rId23"/>
    <p:sldId id="360" r:id="rId24"/>
    <p:sldId id="361" r:id="rId25"/>
    <p:sldId id="362" r:id="rId26"/>
    <p:sldId id="363" r:id="rId27"/>
    <p:sldId id="364" r:id="rId28"/>
    <p:sldId id="357" r:id="rId29"/>
    <p:sldId id="315" r:id="rId30"/>
    <p:sldId id="366" r:id="rId31"/>
    <p:sldId id="367" r:id="rId32"/>
    <p:sldId id="368" r:id="rId33"/>
    <p:sldId id="369" r:id="rId34"/>
    <p:sldId id="326" r:id="rId35"/>
    <p:sldId id="300" r:id="rId36"/>
    <p:sldId id="301"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00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02" autoAdjust="0"/>
    <p:restoredTop sz="94660"/>
  </p:normalViewPr>
  <p:slideViewPr>
    <p:cSldViewPr>
      <p:cViewPr varScale="1">
        <p:scale>
          <a:sx n="85" d="100"/>
          <a:sy n="85" d="100"/>
        </p:scale>
        <p:origin x="60" y="84"/>
      </p:cViewPr>
      <p:guideLst/>
    </p:cSldViewPr>
  </p:slideViewPr>
  <p:notesTextViewPr>
    <p:cViewPr>
      <p:scale>
        <a:sx n="3" d="2"/>
        <a:sy n="3" d="2"/>
      </p:scale>
      <p:origin x="0" y="0"/>
    </p:cViewPr>
  </p:notesTextViewPr>
  <p:notesViewPr>
    <p:cSldViewPr>
      <p:cViewPr varScale="1">
        <p:scale>
          <a:sx n="54" d="100"/>
          <a:sy n="54" d="100"/>
        </p:scale>
        <p:origin x="1734" y="42"/>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custT="1"/>
      <dgm:spPr/>
      <dgm:t>
        <a:bodyPr/>
        <a:lstStyle/>
        <a:p>
          <a:r>
            <a:rPr lang="en-US" sz="2000" b="1" dirty="0" smtClean="0"/>
            <a:t>Windows universal</a:t>
          </a:r>
          <a:endParaRPr lang="en-US" sz="2000"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custT="1"/>
      <dgm:spPr/>
      <dgm:t>
        <a:bodyPr/>
        <a:lstStyle/>
        <a:p>
          <a:r>
            <a:rPr lang="en-US" sz="1800" b="1" dirty="0" smtClean="0"/>
            <a:t>Desktop</a:t>
          </a:r>
          <a:br>
            <a:rPr lang="en-US" sz="1800" b="1" dirty="0" smtClean="0"/>
          </a:br>
          <a:r>
            <a:rPr lang="en-US" sz="1800" b="1" dirty="0" smtClean="0"/>
            <a:t>PC</a:t>
          </a:r>
          <a:endParaRPr lang="en-US" sz="1800"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custT="1"/>
      <dgm:spPr/>
      <dgm:t>
        <a:bodyPr/>
        <a:lstStyle/>
        <a:p>
          <a:r>
            <a:rPr lang="en-US" sz="1800" b="1" dirty="0" smtClean="0"/>
            <a:t>Mobile</a:t>
          </a:r>
          <a:endParaRPr lang="en-US" sz="1800"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custT="1"/>
      <dgm:spPr/>
      <dgm:t>
        <a:bodyPr/>
        <a:lstStyle/>
        <a:p>
          <a:r>
            <a:rPr lang="en-US" sz="1800" b="1" dirty="0" smtClean="0"/>
            <a:t>Xbox</a:t>
          </a:r>
          <a:endParaRPr lang="en-US" sz="1800"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custT="1"/>
      <dgm:spPr/>
      <dgm:t>
        <a:bodyPr/>
        <a:lstStyle/>
        <a:p>
          <a:r>
            <a:rPr lang="en-US" sz="1800" b="1" dirty="0" err="1" smtClean="0"/>
            <a:t>IoT</a:t>
          </a:r>
          <a:endParaRPr lang="en-US" sz="1800"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custT="1"/>
      <dgm:spPr/>
      <dgm:t>
        <a:bodyPr/>
        <a:lstStyle/>
        <a:p>
          <a:r>
            <a:rPr lang="en-US" sz="1800" b="1" dirty="0" err="1" smtClean="0"/>
            <a:t>IoT</a:t>
          </a:r>
          <a:r>
            <a:rPr lang="en-US" sz="1800" b="1" dirty="0" smtClean="0"/>
            <a:t> headless</a:t>
          </a:r>
          <a:endParaRPr lang="en-US" sz="1800"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custT="1"/>
      <dgm:spPr/>
      <dgm:t>
        <a:bodyPr/>
        <a:lstStyle/>
        <a:p>
          <a:r>
            <a:rPr lang="en-US" sz="1800" b="1" dirty="0" smtClean="0"/>
            <a:t>Surface Hub</a:t>
          </a:r>
          <a:endParaRPr lang="en-US" sz="1800"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custT="1"/>
      <dgm:spPr/>
      <dgm:t>
        <a:bodyPr/>
        <a:lstStyle/>
        <a:p>
          <a:r>
            <a:rPr lang="en-US" sz="1800" b="1" dirty="0" smtClean="0"/>
            <a:t>Holographic</a:t>
          </a:r>
          <a:endParaRPr lang="en-US" sz="1800"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14986881-105D-42CB-B5FA-6767F3F68ACE}" type="sibTrans" cxnId="{BD9A55A0-DEC5-440F-83AD-BA5D3DC6E06D}">
      <dgm:prSet/>
      <dgm:spPr/>
      <dgm:t>
        <a:bodyPr/>
        <a:lstStyle/>
        <a:p>
          <a:endParaRPr lang="en-US" b="1"/>
        </a:p>
      </dgm:t>
    </dgm:pt>
    <dgm:pt modelId="{7B4FDCD2-B788-4824-B975-7FA55B24D4A0}" type="parTrans" cxnId="{BD9A55A0-DEC5-440F-83AD-BA5D3DC6E06D}">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5E719E08-8258-4F60-8B2A-506E0647A3A2}" type="sibTrans" cxnId="{0A45298B-1C51-4652-A69E-DB2C608CBC9A}">
      <dgm:prSet/>
      <dgm:spPr/>
      <dgm:t>
        <a:bodyPr/>
        <a:lstStyle/>
        <a:p>
          <a:endParaRPr lang="en-US" b="1"/>
        </a:p>
      </dgm:t>
    </dgm:pt>
    <dgm:pt modelId="{7F58225B-D8B3-4DCF-9BF0-CE167538D7C0}" type="parTrans" cxnId="{0A45298B-1C51-4652-A69E-DB2C608CBC9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4533E127-A429-4BE7-BACF-E9EB481D3855}" type="sibTrans" cxnId="{28C4CBE3-F85D-4652-9911-6248FFEC2911}">
      <dgm:prSet/>
      <dgm:spPr/>
      <dgm:t>
        <a:bodyPr/>
        <a:lstStyle/>
        <a:p>
          <a:endParaRPr lang="en-US" b="1"/>
        </a:p>
      </dgm:t>
    </dgm:pt>
    <dgm:pt modelId="{25E0E5B6-1B82-403C-B00F-962ACDE16ABD}" type="parTrans" cxnId="{28C4CBE3-F85D-4652-9911-6248FFEC2911}">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GB"/>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custLinFactNeighborY="-4294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GB"/>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GB"/>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GB"/>
        </a:p>
      </dgm:t>
    </dgm:pt>
    <dgm:pt modelId="{E1C6FBF0-C86A-4785-AD45-A4273F8029B1}" type="pres">
      <dgm:prSet presAssocID="{56FEAB4B-2282-4825-8D26-8564F99771F0}" presName="rootConnector" presStyleLbl="node2" presStyleIdx="0" presStyleCnt="7"/>
      <dgm:spPr/>
      <dgm:t>
        <a:bodyPr/>
        <a:lstStyle/>
        <a:p>
          <a:endParaRPr lang="en-GB"/>
        </a:p>
      </dgm:t>
    </dgm:pt>
    <dgm:pt modelId="{12436366-0BC3-45BF-AF95-3589C1116744}" type="pres">
      <dgm:prSet presAssocID="{56FEAB4B-2282-4825-8D26-8564F99771F0}" presName="hierChild4" presStyleCnt="0"/>
      <dgm:spPr/>
    </dgm:pt>
    <dgm:pt modelId="{76922632-91CA-41A2-A1CC-9E75B98AD05E}" type="pres">
      <dgm:prSet presAssocID="{12C3CFE3-ADF0-4FD0-ABCA-0FE04CE1C6ED}" presName="Name37" presStyleLbl="parChTrans1D3" presStyleIdx="0" presStyleCnt="10"/>
      <dgm:spPr/>
      <dgm:t>
        <a:bodyPr/>
        <a:lstStyle/>
        <a:p>
          <a:endParaRPr lang="en-GB"/>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0" presStyleCnt="10" custScaleX="67027" custScaleY="81802" custLinFactNeighborX="-2045" custLinFactNeighborY="42946">
        <dgm:presLayoutVars>
          <dgm:chPref val="3"/>
        </dgm:presLayoutVars>
      </dgm:prSet>
      <dgm:spPr/>
      <dgm:t>
        <a:bodyPr/>
        <a:lstStyle/>
        <a:p>
          <a:endParaRPr lang="en-GB"/>
        </a:p>
      </dgm:t>
    </dgm:pt>
    <dgm:pt modelId="{CBC00049-2351-43C4-BC1B-091022B26AFB}" type="pres">
      <dgm:prSet presAssocID="{67AC68C4-B8F6-4E23-9DE3-2A4813C2E3FA}" presName="rootConnector" presStyleLbl="node3" presStyleIdx="0" presStyleCnt="10"/>
      <dgm:spPr/>
      <dgm:t>
        <a:bodyPr/>
        <a:lstStyle/>
        <a:p>
          <a:endParaRPr lang="en-GB"/>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GB"/>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GB"/>
        </a:p>
      </dgm:t>
    </dgm:pt>
    <dgm:pt modelId="{BFECE20F-6DEC-4A29-A108-6772454965E8}" type="pres">
      <dgm:prSet presAssocID="{BB6F77AD-1056-4EC6-8C1A-FC0E863CB5CC}" presName="rootConnector" presStyleLbl="node2" presStyleIdx="1" presStyleCnt="7"/>
      <dgm:spPr/>
      <dgm:t>
        <a:bodyPr/>
        <a:lstStyle/>
        <a:p>
          <a:endParaRPr lang="en-GB"/>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1" presStyleCnt="10"/>
      <dgm:spPr/>
      <dgm:t>
        <a:bodyPr/>
        <a:lstStyle/>
        <a:p>
          <a:endParaRPr lang="en-GB"/>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1" presStyleCnt="10" custScaleX="67027" custScaleY="81802" custLinFactNeighborX="-2045" custLinFactNeighborY="42946">
        <dgm:presLayoutVars>
          <dgm:chPref val="3"/>
        </dgm:presLayoutVars>
      </dgm:prSet>
      <dgm:spPr/>
      <dgm:t>
        <a:bodyPr/>
        <a:lstStyle/>
        <a:p>
          <a:endParaRPr lang="en-GB"/>
        </a:p>
      </dgm:t>
    </dgm:pt>
    <dgm:pt modelId="{2A13BC0F-3E52-4546-BBB6-87DBFF97CE35}" type="pres">
      <dgm:prSet presAssocID="{ADE7B611-4DA9-482B-AD3E-47D37E0D2E40}" presName="rootConnector" presStyleLbl="node3" presStyleIdx="1" presStyleCnt="10"/>
      <dgm:spPr/>
      <dgm:t>
        <a:bodyPr/>
        <a:lstStyle/>
        <a:p>
          <a:endParaRPr lang="en-GB"/>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2" presStyleCnt="10"/>
      <dgm:spPr/>
      <dgm:t>
        <a:bodyPr/>
        <a:lstStyle/>
        <a:p>
          <a:endParaRPr lang="en-GB"/>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2" presStyleCnt="10" custScaleX="67027" custScaleY="81802" custLinFactNeighborX="-2045" custLinFactNeighborY="42946">
        <dgm:presLayoutVars>
          <dgm:chPref val="3"/>
        </dgm:presLayoutVars>
      </dgm:prSet>
      <dgm:spPr/>
      <dgm:t>
        <a:bodyPr/>
        <a:lstStyle/>
        <a:p>
          <a:endParaRPr lang="en-GB"/>
        </a:p>
      </dgm:t>
    </dgm:pt>
    <dgm:pt modelId="{3A895F64-83EB-4F51-8C96-642000EC88F5}" type="pres">
      <dgm:prSet presAssocID="{ADB3F2E1-7E9F-42E8-9095-8287B913F240}" presName="rootConnector" presStyleLbl="node3" presStyleIdx="2" presStyleCnt="10"/>
      <dgm:spPr/>
      <dgm:t>
        <a:bodyPr/>
        <a:lstStyle/>
        <a:p>
          <a:endParaRPr lang="en-GB"/>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3" presStyleCnt="10"/>
      <dgm:spPr/>
      <dgm:t>
        <a:bodyPr/>
        <a:lstStyle/>
        <a:p>
          <a:endParaRPr lang="en-GB"/>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3" presStyleCnt="10" custScaleX="67027" custScaleY="81802" custLinFactNeighborX="-2045" custLinFactNeighborY="42946">
        <dgm:presLayoutVars>
          <dgm:chPref val="3"/>
        </dgm:presLayoutVars>
      </dgm:prSet>
      <dgm:spPr/>
      <dgm:t>
        <a:bodyPr/>
        <a:lstStyle/>
        <a:p>
          <a:endParaRPr lang="en-GB"/>
        </a:p>
      </dgm:t>
    </dgm:pt>
    <dgm:pt modelId="{8E42615D-8290-422D-B214-EE3C5A43BD33}" type="pres">
      <dgm:prSet presAssocID="{2BBDA2E3-500D-4F4E-9D79-96B7EE800291}" presName="rootConnector" presStyleLbl="node3" presStyleIdx="3" presStyleCnt="10"/>
      <dgm:spPr/>
      <dgm:t>
        <a:bodyPr/>
        <a:lstStyle/>
        <a:p>
          <a:endParaRPr lang="en-GB"/>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GB"/>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GB"/>
        </a:p>
      </dgm:t>
    </dgm:pt>
    <dgm:pt modelId="{A446443D-B05C-43E8-8641-AEC2BA931022}" type="pres">
      <dgm:prSet presAssocID="{024DB868-BF27-48FC-90A2-BC7837878362}" presName="rootConnector" presStyleLbl="node2" presStyleIdx="2" presStyleCnt="7"/>
      <dgm:spPr/>
      <dgm:t>
        <a:bodyPr/>
        <a:lstStyle/>
        <a:p>
          <a:endParaRPr lang="en-GB"/>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4" presStyleCnt="10"/>
      <dgm:spPr/>
      <dgm:t>
        <a:bodyPr/>
        <a:lstStyle/>
        <a:p>
          <a:endParaRPr lang="en-GB"/>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4" presStyleCnt="10" custScaleX="67027" custScaleY="81802" custLinFactNeighborX="-2045" custLinFactNeighborY="42946">
        <dgm:presLayoutVars>
          <dgm:chPref val="3"/>
        </dgm:presLayoutVars>
      </dgm:prSet>
      <dgm:spPr/>
      <dgm:t>
        <a:bodyPr/>
        <a:lstStyle/>
        <a:p>
          <a:endParaRPr lang="en-GB"/>
        </a:p>
      </dgm:t>
    </dgm:pt>
    <dgm:pt modelId="{EB1BCEB4-C024-40F7-8665-E2B63EC5FD4F}" type="pres">
      <dgm:prSet presAssocID="{FB810902-2CD0-4153-916F-3ED6FCEF61B9}" presName="rootConnector" presStyleLbl="node3" presStyleIdx="4" presStyleCnt="10"/>
      <dgm:spPr/>
      <dgm:t>
        <a:bodyPr/>
        <a:lstStyle/>
        <a:p>
          <a:endParaRPr lang="en-GB"/>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GB"/>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GB"/>
        </a:p>
      </dgm:t>
    </dgm:pt>
    <dgm:pt modelId="{91D82B68-28FE-4CD8-B666-2E1115184573}" type="pres">
      <dgm:prSet presAssocID="{649C8CF8-D35E-4753-8CDB-6EAABB5C1ECF}" presName="rootConnector" presStyleLbl="node2" presStyleIdx="3" presStyleCnt="7"/>
      <dgm:spPr/>
      <dgm:t>
        <a:bodyPr/>
        <a:lstStyle/>
        <a:p>
          <a:endParaRPr lang="en-GB"/>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5" presStyleCnt="10"/>
      <dgm:spPr/>
      <dgm:t>
        <a:bodyPr/>
        <a:lstStyle/>
        <a:p>
          <a:endParaRPr lang="en-GB"/>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5" presStyleCnt="10" custScaleX="67027" custScaleY="81802" custLinFactNeighborX="-2045" custLinFactNeighborY="42946">
        <dgm:presLayoutVars>
          <dgm:chPref val="3"/>
        </dgm:presLayoutVars>
      </dgm:prSet>
      <dgm:spPr/>
      <dgm:t>
        <a:bodyPr/>
        <a:lstStyle/>
        <a:p>
          <a:endParaRPr lang="en-GB"/>
        </a:p>
      </dgm:t>
    </dgm:pt>
    <dgm:pt modelId="{1118A947-73BD-4340-B309-5DE78CB30B53}" type="pres">
      <dgm:prSet presAssocID="{D6663DCB-8007-4109-9D35-B61FE32F9727}" presName="rootConnector" presStyleLbl="node3" presStyleIdx="5" presStyleCnt="10"/>
      <dgm:spPr/>
      <dgm:t>
        <a:bodyPr/>
        <a:lstStyle/>
        <a:p>
          <a:endParaRPr lang="en-GB"/>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GB"/>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GB"/>
        </a:p>
      </dgm:t>
    </dgm:pt>
    <dgm:pt modelId="{E6ECAF60-9583-4BE2-AE02-263B044EED2B}" type="pres">
      <dgm:prSet presAssocID="{282BDA18-760F-4DDE-BDDB-C188C1411ADD}" presName="rootConnector" presStyleLbl="node2" presStyleIdx="4" presStyleCnt="7"/>
      <dgm:spPr/>
      <dgm:t>
        <a:bodyPr/>
        <a:lstStyle/>
        <a:p>
          <a:endParaRPr lang="en-GB"/>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6" presStyleCnt="10"/>
      <dgm:spPr/>
      <dgm:t>
        <a:bodyPr/>
        <a:lstStyle/>
        <a:p>
          <a:endParaRPr lang="en-GB"/>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6" presStyleCnt="10" custScaleX="67027" custScaleY="81802" custLinFactNeighborX="-2045" custLinFactNeighborY="42946">
        <dgm:presLayoutVars>
          <dgm:chPref val="3"/>
        </dgm:presLayoutVars>
      </dgm:prSet>
      <dgm:spPr/>
      <dgm:t>
        <a:bodyPr/>
        <a:lstStyle/>
        <a:p>
          <a:endParaRPr lang="en-GB"/>
        </a:p>
      </dgm:t>
    </dgm:pt>
    <dgm:pt modelId="{4FB0ED4D-7AAE-4D38-B5B4-8A0013570DE0}" type="pres">
      <dgm:prSet presAssocID="{58FC4F24-1601-4ACB-94D3-094E7EAC4EFA}" presName="rootConnector" presStyleLbl="node3" presStyleIdx="6" presStyleCnt="10"/>
      <dgm:spPr/>
      <dgm:t>
        <a:bodyPr/>
        <a:lstStyle/>
        <a:p>
          <a:endParaRPr lang="en-GB"/>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7" presStyleCnt="10"/>
      <dgm:spPr/>
      <dgm:t>
        <a:bodyPr/>
        <a:lstStyle/>
        <a:p>
          <a:endParaRPr lang="en-GB"/>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7" presStyleCnt="10" custScaleX="67027" custScaleY="81802" custLinFactNeighborX="-2045" custLinFactNeighborY="42946">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7" presStyleCnt="10"/>
      <dgm:spPr/>
      <dgm:t>
        <a:bodyPr/>
        <a:lstStyle/>
        <a:p>
          <a:endParaRPr lang="en-GB"/>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GB"/>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GB"/>
        </a:p>
      </dgm:t>
    </dgm:pt>
    <dgm:pt modelId="{8446BF87-9394-4DD5-8148-D0EAFABBFE02}" type="pres">
      <dgm:prSet presAssocID="{775A88C0-CF55-4E23-A516-24F0C7A70574}" presName="rootConnector" presStyleLbl="node2" presStyleIdx="5" presStyleCnt="7"/>
      <dgm:spPr/>
      <dgm:t>
        <a:bodyPr/>
        <a:lstStyle/>
        <a:p>
          <a:endParaRPr lang="en-GB"/>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8" presStyleCnt="10"/>
      <dgm:spPr/>
      <dgm:t>
        <a:bodyPr/>
        <a:lstStyle/>
        <a:p>
          <a:endParaRPr lang="en-GB"/>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8" presStyleCnt="10" custScaleX="67027" custScaleY="81802" custLinFactNeighborX="-2045" custLinFactNeighborY="42946">
        <dgm:presLayoutVars>
          <dgm:chPref val="3"/>
        </dgm:presLayoutVars>
      </dgm:prSet>
      <dgm:spPr/>
      <dgm:t>
        <a:bodyPr/>
        <a:lstStyle/>
        <a:p>
          <a:endParaRPr lang="en-GB"/>
        </a:p>
      </dgm:t>
    </dgm:pt>
    <dgm:pt modelId="{C41F05EE-0767-4167-AB48-90F5166518FE}" type="pres">
      <dgm:prSet presAssocID="{BFB397D4-2396-4180-B631-7692F60CBB3B}" presName="rootConnector" presStyleLbl="node3" presStyleIdx="8" presStyleCnt="10"/>
      <dgm:spPr/>
      <dgm:t>
        <a:bodyPr/>
        <a:lstStyle/>
        <a:p>
          <a:endParaRPr lang="en-GB"/>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GB"/>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custScaleX="126068">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GB"/>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9" presStyleCnt="10"/>
      <dgm:spPr/>
      <dgm:t>
        <a:bodyPr/>
        <a:lstStyle/>
        <a:p>
          <a:endParaRPr lang="en-GB"/>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9" presStyleCnt="10" custScaleX="67027" custScaleY="81802" custLinFactNeighborX="-6077" custLinFactNeighborY="42946">
        <dgm:presLayoutVars>
          <dgm:chPref val="3"/>
        </dgm:presLayoutVars>
      </dgm:prSet>
      <dgm:spPr/>
      <dgm:t>
        <a:bodyPr/>
        <a:lstStyle/>
        <a:p>
          <a:endParaRPr lang="en-GB"/>
        </a:p>
      </dgm:t>
    </dgm:pt>
    <dgm:pt modelId="{B15E9E50-F5DD-4999-8613-20AB8744947E}" type="pres">
      <dgm:prSet presAssocID="{0C2FD135-4B05-4A00-A89C-33E2AB1AD40A}" presName="rootConnector" presStyleLbl="node3" presStyleIdx="9" presStyleCnt="10"/>
      <dgm:spPr/>
      <dgm:t>
        <a:bodyPr/>
        <a:lstStyle/>
        <a:p>
          <a:endParaRPr lang="en-GB"/>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8CB2C995-7AE7-4267-9BD7-4ED865FFB6D0}" type="presOf" srcId="{163DAC73-E79F-451B-9DCD-74D12241AF83}" destId="{B3372685-9000-42DA-916C-636A2888807D}" srcOrd="0" destOrd="0" presId="urn:microsoft.com/office/officeart/2005/8/layout/orgChart1"/>
    <dgm:cxn modelId="{260E992E-EC59-4B57-BE99-D8193ED5DB8F}" type="presOf" srcId="{E165F015-84C1-40FE-90EE-6A2F58A3226B}" destId="{5C1EA618-23F5-4250-8643-9EEAEBBAAECC}"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A5BF6530-7B9A-47F4-B53B-35C1B57996CE}" srcId="{BB6F77AD-1056-4EC6-8C1A-FC0E863CB5CC}" destId="{2BBDA2E3-500D-4F4E-9D79-96B7EE800291}" srcOrd="2" destOrd="0" parTransId="{C779DDF6-B29C-495B-B1BA-10C256F09249}" sibTransId="{3915A228-58C9-4F8B-946E-D9C0F0FD5A72}"/>
    <dgm:cxn modelId="{92DC19A9-63F7-4D09-A456-67849F882B09}" type="presOf" srcId="{649C8CF8-D35E-4753-8CDB-6EAABB5C1ECF}" destId="{91D82B68-28FE-4CD8-B666-2E1115184573}" srcOrd="1" destOrd="0" presId="urn:microsoft.com/office/officeart/2005/8/layout/orgChart1"/>
    <dgm:cxn modelId="{2EF90015-CD2C-4B97-A112-0DE439D73C8B}" type="presOf" srcId="{D6663DCB-8007-4109-9D35-B61FE32F9727}" destId="{1118A947-73BD-4340-B309-5DE78CB30B53}" srcOrd="1"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0A45298B-1C51-4652-A69E-DB2C608CBC9A}" srcId="{024DB868-BF27-48FC-90A2-BC7837878362}" destId="{FB810902-2CD0-4153-916F-3ED6FCEF61B9}" srcOrd="0" destOrd="0" parTransId="{7F58225B-D8B3-4DCF-9BF0-CE167538D7C0}" sibTransId="{5E719E08-8258-4F60-8B2A-506E0647A3A2}"/>
    <dgm:cxn modelId="{C54050AF-D6C0-402B-9C94-43E449E4AB88}" type="presOf" srcId="{310A77BB-15FF-4178-9580-D1957D8CAC1D}" destId="{58D00A27-55E5-4502-AD23-8BA73E06D7E3}" srcOrd="0"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8CA75076-663B-4D38-90E7-18DB42647AE7}" type="presOf" srcId="{BFB397D4-2396-4180-B631-7692F60CBB3B}" destId="{0165315F-5017-48A8-A4EA-EB23A9CBFD1B}" srcOrd="0" destOrd="0" presId="urn:microsoft.com/office/officeart/2005/8/layout/orgChart1"/>
    <dgm:cxn modelId="{294AFC49-A9DE-4C1F-B632-C7BB21C61847}" type="presOf" srcId="{649C8CF8-D35E-4753-8CDB-6EAABB5C1ECF}" destId="{015BFCA0-D7B4-4524-A9FC-58703D254F55}"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53197FA0-723F-489E-BC1A-FB7984FC08C3}" type="presOf" srcId="{BAA803AC-7148-4528-8808-A6F4DBCF1AD9}" destId="{1F24BB10-C223-4313-B27F-B22B096A44BB}" srcOrd="0"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28C4CBE3-F85D-4652-9911-6248FFEC2911}" srcId="{BB6F77AD-1056-4EC6-8C1A-FC0E863CB5CC}" destId="{ADE7B611-4DA9-482B-AD3E-47D37E0D2E40}" srcOrd="0" destOrd="0" parTransId="{25E0E5B6-1B82-403C-B00F-962ACDE16ABD}" sibTransId="{4533E127-A429-4BE7-BACF-E9EB481D3855}"/>
    <dgm:cxn modelId="{FBD9CEC2-8942-4DB7-84D5-D06950F258F6}" type="presOf" srcId="{25E0E5B6-1B82-403C-B00F-962ACDE16ABD}" destId="{1952C184-3005-45C5-8E51-D21099A9E8A1}"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F7D2FF63-4D35-40D3-B133-5494021D612C}" type="presOf" srcId="{7F58225B-D8B3-4DCF-9BF0-CE167538D7C0}" destId="{93D0EDE7-733B-4DBD-ACAC-601919483D04}"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55E193DB-5A81-49CF-992F-37AA96C174C3}" type="presOf" srcId="{BFB397D4-2396-4180-B631-7692F60CBB3B}" destId="{C41F05EE-0767-4167-AB48-90F5166518FE}" srcOrd="1"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424290B-EB4D-4C4E-BF62-CB9B74DFCA4F}" srcId="{0AC8E0ED-A957-4A10-AB40-CF5AE3B65D0F}" destId="{024DB868-BF27-48FC-90A2-BC7837878362}" srcOrd="2" destOrd="0" parTransId="{3210E1C7-C1FD-4530-98F2-6788F5A70405}" sibTransId="{F6012385-91A9-4FC4-9DCB-510EA00B8D0E}"/>
    <dgm:cxn modelId="{DF819C62-A3ED-4B67-AD59-ABF41E7B57C4}" type="presOf" srcId="{12C3CFE3-ADF0-4FD0-ABCA-0FE04CE1C6ED}" destId="{76922632-91CA-41A2-A1CC-9E75B98AD05E}" srcOrd="0" destOrd="0" presId="urn:microsoft.com/office/officeart/2005/8/layout/orgChart1"/>
    <dgm:cxn modelId="{1002937D-9B4F-4577-B36D-A306660256C7}" type="presOf" srcId="{2BBDA2E3-500D-4F4E-9D79-96B7EE800291}" destId="{7A7C9D79-9CDD-429F-BCDF-8F5D6271BB35}" srcOrd="0" destOrd="0" presId="urn:microsoft.com/office/officeart/2005/8/layout/orgChart1"/>
    <dgm:cxn modelId="{6E30FEAC-77D9-4939-A63F-E8F937087110}" type="presOf" srcId="{D5C06BE2-0860-4ACA-AD7A-7BB7801D5C2B}" destId="{040FA375-1DAC-451B-9006-6D2AEC512B53}"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9523AC77-D87F-42D2-98A7-A7169AC6F688}" type="presOf" srcId="{ADE7B611-4DA9-482B-AD3E-47D37E0D2E40}" destId="{55371FD5-665B-4201-BD8E-AF69B9DDD1CB}" srcOrd="0" destOrd="0" presId="urn:microsoft.com/office/officeart/2005/8/layout/orgChart1"/>
    <dgm:cxn modelId="{8D1A5B9A-DC9B-4CD7-BF20-046910FC3AB1}" type="presOf" srcId="{7B4FDCD2-B788-4824-B975-7FA55B24D4A0}" destId="{3F651334-D96D-4BE1-99EB-8ACEB0730255}"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541A14CF-C9B8-448A-B64D-A6F0351E4807}" srcId="{282BDA18-760F-4DDE-BDDB-C188C1411ADD}" destId="{EB17A220-2E7F-4195-A32E-60D6A23B81AD}" srcOrd="1" destOrd="0" parTransId="{D5C06BE2-0860-4ACA-AD7A-7BB7801D5C2B}" sibTransId="{60C4554C-6917-4529-B64F-5EB511E95AD6}"/>
    <dgm:cxn modelId="{6FA7FCCF-393B-41E5-A2FF-B7182DF3EAE3}" srcId="{0AC8E0ED-A957-4A10-AB40-CF5AE3B65D0F}" destId="{BB6F77AD-1056-4EC6-8C1A-FC0E863CB5CC}" srcOrd="1" destOrd="0" parTransId="{503B2674-5C66-49E6-8809-99DFDADB6322}" sibTransId="{9811D383-A7F7-4952-A6EB-F32182E47397}"/>
    <dgm:cxn modelId="{787DDFD6-BD41-4E16-BD66-0F9C9A649CEA}" type="presOf" srcId="{EB17A220-2E7F-4195-A32E-60D6A23B81AD}" destId="{53B9ED1B-25B0-42A4-BC16-E11BAD79C262}" srcOrd="1" destOrd="0" presId="urn:microsoft.com/office/officeart/2005/8/layout/orgChart1"/>
    <dgm:cxn modelId="{2B4869E1-7533-47CE-8FDD-3A4E4AD5CC6A}" srcId="{0AC8E0ED-A957-4A10-AB40-CF5AE3B65D0F}" destId="{282BDA18-760F-4DDE-BDDB-C188C1411ADD}" srcOrd="4" destOrd="0" parTransId="{163DAC73-E79F-451B-9DCD-74D12241AF83}" sibTransId="{24DA8E40-89A4-414F-8DA0-A258DE68179C}"/>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2A130774-CB57-433F-9466-0B949DC76459}" type="presOf" srcId="{0C2FD135-4B05-4A00-A89C-33E2AB1AD40A}" destId="{8E387308-5884-476C-A86D-2081CBBA7F30}" srcOrd="0"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D493595D-D15A-4279-976B-C40FD5F3923A}" type="presOf" srcId="{282BDA18-760F-4DDE-BDDB-C188C1411ADD}" destId="{130A5726-B7CB-42EA-8D96-350A2C5D77A9}" srcOrd="0"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AC756D16-861A-4424-8511-E287E26F7889}" type="presOf" srcId="{775A88C0-CF55-4E23-A516-24F0C7A70574}" destId="{CED667BA-B54D-4657-8704-D6286F4A8733}"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B80EF1CA-77AF-45F6-821C-F48B47EF20DA}" srcId="{56FEAB4B-2282-4825-8D26-8564F99771F0}" destId="{67AC68C4-B8F6-4E23-9DE3-2A4813C2E3FA}" srcOrd="0" destOrd="0" parTransId="{12C3CFE3-ADF0-4FD0-ABCA-0FE04CE1C6ED}" sibTransId="{A24F8D2F-A515-486C-9AB3-B8F0D2E9A97F}"/>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CC15D9B0-003A-40FF-B347-69422AB5A34B}" type="presParOf" srcId="{12436366-0BC3-45BF-AF95-3589C1116744}" destId="{76922632-91CA-41A2-A1CC-9E75B98AD05E}" srcOrd="0" destOrd="0" presId="urn:microsoft.com/office/officeart/2005/8/layout/orgChart1"/>
    <dgm:cxn modelId="{FB7428F6-4411-4ECC-9585-0B0BCC2E3716}" type="presParOf" srcId="{12436366-0BC3-45BF-AF95-3589C1116744}" destId="{8D17C587-523A-4344-BA43-61E931CD1BCA}" srcOrd="1"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61092" y="2881053"/>
          <a:ext cx="166105" cy="814444"/>
        </a:xfrm>
        <a:custGeom>
          <a:avLst/>
          <a:gdLst/>
          <a:ahLst/>
          <a:cxnLst/>
          <a:rect l="0" t="0" r="0" b="0"/>
          <a:pathLst>
            <a:path>
              <a:moveTo>
                <a:pt x="0" y="0"/>
              </a:moveTo>
              <a:lnTo>
                <a:pt x="0" y="814444"/>
              </a:lnTo>
              <a:lnTo>
                <a:pt x="166105"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515337" y="1684137"/>
          <a:ext cx="4698455" cy="549745"/>
        </a:xfrm>
        <a:custGeom>
          <a:avLst/>
          <a:gdLst/>
          <a:ahLst/>
          <a:cxnLst/>
          <a:rect l="0" t="0" r="0" b="0"/>
          <a:pathLst>
            <a:path>
              <a:moveTo>
                <a:pt x="0" y="0"/>
              </a:moveTo>
              <a:lnTo>
                <a:pt x="0" y="413839"/>
              </a:lnTo>
              <a:lnTo>
                <a:pt x="4698455" y="413839"/>
              </a:lnTo>
              <a:lnTo>
                <a:pt x="4698455"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1200"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515337" y="1684137"/>
          <a:ext cx="2963599" cy="549745"/>
        </a:xfrm>
        <a:custGeom>
          <a:avLst/>
          <a:gdLst/>
          <a:ahLst/>
          <a:cxnLst/>
          <a:rect l="0" t="0" r="0" b="0"/>
          <a:pathLst>
            <a:path>
              <a:moveTo>
                <a:pt x="0" y="0"/>
              </a:moveTo>
              <a:lnTo>
                <a:pt x="0" y="413839"/>
              </a:lnTo>
              <a:lnTo>
                <a:pt x="2963599" y="413839"/>
              </a:lnTo>
              <a:lnTo>
                <a:pt x="2963599"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5048" y="2881053"/>
          <a:ext cx="167681" cy="1615653"/>
        </a:xfrm>
        <a:custGeom>
          <a:avLst/>
          <a:gdLst/>
          <a:ahLst/>
          <a:cxnLst/>
          <a:rect l="0" t="0" r="0" b="0"/>
          <a:pathLst>
            <a:path>
              <a:moveTo>
                <a:pt x="0" y="0"/>
              </a:moveTo>
              <a:lnTo>
                <a:pt x="0" y="1615653"/>
              </a:lnTo>
              <a:lnTo>
                <a:pt x="167681" y="16156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5048"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515337" y="1684137"/>
          <a:ext cx="1397447" cy="549745"/>
        </a:xfrm>
        <a:custGeom>
          <a:avLst/>
          <a:gdLst/>
          <a:ahLst/>
          <a:cxnLst/>
          <a:rect l="0" t="0" r="0" b="0"/>
          <a:pathLst>
            <a:path>
              <a:moveTo>
                <a:pt x="0" y="0"/>
              </a:moveTo>
              <a:lnTo>
                <a:pt x="0" y="413839"/>
              </a:lnTo>
              <a:lnTo>
                <a:pt x="1397447" y="413839"/>
              </a:lnTo>
              <a:lnTo>
                <a:pt x="1397447"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28896"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46632" y="1684137"/>
          <a:ext cx="168704" cy="549745"/>
        </a:xfrm>
        <a:custGeom>
          <a:avLst/>
          <a:gdLst/>
          <a:ahLst/>
          <a:cxnLst/>
          <a:rect l="0" t="0" r="0" b="0"/>
          <a:pathLst>
            <a:path>
              <a:moveTo>
                <a:pt x="168704" y="0"/>
              </a:moveTo>
              <a:lnTo>
                <a:pt x="168704" y="413839"/>
              </a:lnTo>
              <a:lnTo>
                <a:pt x="0" y="413839"/>
              </a:lnTo>
              <a:lnTo>
                <a:pt x="0"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2744"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0480" y="1684137"/>
          <a:ext cx="1734856" cy="549745"/>
        </a:xfrm>
        <a:custGeom>
          <a:avLst/>
          <a:gdLst/>
          <a:ahLst/>
          <a:cxnLst/>
          <a:rect l="0" t="0" r="0" b="0"/>
          <a:pathLst>
            <a:path>
              <a:moveTo>
                <a:pt x="1734856" y="0"/>
              </a:moveTo>
              <a:lnTo>
                <a:pt x="1734856" y="413839"/>
              </a:lnTo>
              <a:lnTo>
                <a:pt x="0" y="413839"/>
              </a:lnTo>
              <a:lnTo>
                <a:pt x="0"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593" y="2881053"/>
          <a:ext cx="167681" cy="2416863"/>
        </a:xfrm>
        <a:custGeom>
          <a:avLst/>
          <a:gdLst/>
          <a:ahLst/>
          <a:cxnLst/>
          <a:rect l="0" t="0" r="0" b="0"/>
          <a:pathLst>
            <a:path>
              <a:moveTo>
                <a:pt x="0" y="0"/>
              </a:moveTo>
              <a:lnTo>
                <a:pt x="0" y="2416863"/>
              </a:lnTo>
              <a:lnTo>
                <a:pt x="167681" y="241686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593" y="2881053"/>
          <a:ext cx="167681" cy="1615653"/>
        </a:xfrm>
        <a:custGeom>
          <a:avLst/>
          <a:gdLst/>
          <a:ahLst/>
          <a:cxnLst/>
          <a:rect l="0" t="0" r="0" b="0"/>
          <a:pathLst>
            <a:path>
              <a:moveTo>
                <a:pt x="0" y="0"/>
              </a:moveTo>
              <a:lnTo>
                <a:pt x="0" y="1615653"/>
              </a:lnTo>
              <a:lnTo>
                <a:pt x="167681" y="161565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593"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329" y="1684137"/>
          <a:ext cx="3301007" cy="549745"/>
        </a:xfrm>
        <a:custGeom>
          <a:avLst/>
          <a:gdLst/>
          <a:ahLst/>
          <a:cxnLst/>
          <a:rect l="0" t="0" r="0" b="0"/>
          <a:pathLst>
            <a:path>
              <a:moveTo>
                <a:pt x="3301007" y="0"/>
              </a:moveTo>
              <a:lnTo>
                <a:pt x="3301007" y="413839"/>
              </a:lnTo>
              <a:lnTo>
                <a:pt x="0" y="413839"/>
              </a:lnTo>
              <a:lnTo>
                <a:pt x="0"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441" y="2881053"/>
          <a:ext cx="167681" cy="814444"/>
        </a:xfrm>
        <a:custGeom>
          <a:avLst/>
          <a:gdLst/>
          <a:ahLst/>
          <a:cxnLst/>
          <a:rect l="0" t="0" r="0" b="0"/>
          <a:pathLst>
            <a:path>
              <a:moveTo>
                <a:pt x="0" y="0"/>
              </a:moveTo>
              <a:lnTo>
                <a:pt x="0" y="814444"/>
              </a:lnTo>
              <a:lnTo>
                <a:pt x="167681" y="81444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77" y="1684137"/>
          <a:ext cx="4867159" cy="549745"/>
        </a:xfrm>
        <a:custGeom>
          <a:avLst/>
          <a:gdLst/>
          <a:ahLst/>
          <a:cxnLst/>
          <a:rect l="0" t="0" r="0" b="0"/>
          <a:pathLst>
            <a:path>
              <a:moveTo>
                <a:pt x="4867159" y="0"/>
              </a:moveTo>
              <a:lnTo>
                <a:pt x="4867159" y="413839"/>
              </a:lnTo>
              <a:lnTo>
                <a:pt x="0" y="413839"/>
              </a:lnTo>
              <a:lnTo>
                <a:pt x="0" y="5497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70967" y="1036967"/>
          <a:ext cx="10688739" cy="6471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Windows universal</a:t>
          </a:r>
          <a:endParaRPr lang="en-US" sz="2000" b="1" kern="1200" dirty="0"/>
        </a:p>
      </dsp:txBody>
      <dsp:txXfrm>
        <a:off x="170967" y="1036967"/>
        <a:ext cx="10688739" cy="647170"/>
      </dsp:txXfrm>
    </dsp:sp>
    <dsp:sp modelId="{52814F0A-6D45-4178-9AEC-C1B432E6511F}">
      <dsp:nvSpPr>
        <dsp:cNvPr id="0" name=""/>
        <dsp:cNvSpPr/>
      </dsp:nvSpPr>
      <dsp:spPr>
        <a:xfrm>
          <a:off x="1007"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Desktop</a:t>
          </a:r>
          <a:br>
            <a:rPr lang="en-US" sz="1800" b="1" kern="1200" dirty="0" smtClean="0"/>
          </a:br>
          <a:r>
            <a:rPr lang="en-US" sz="1800" b="1" kern="1200" dirty="0" smtClean="0"/>
            <a:t>PC</a:t>
          </a:r>
          <a:endParaRPr lang="en-US" sz="1800" b="1" kern="1200" dirty="0"/>
        </a:p>
      </dsp:txBody>
      <dsp:txXfrm>
        <a:off x="1007" y="2233882"/>
        <a:ext cx="1294340" cy="647170"/>
      </dsp:txXfrm>
    </dsp:sp>
    <dsp:sp modelId="{C5B07D43-9EE9-4854-9D4F-E8DAF99ED14C}">
      <dsp:nvSpPr>
        <dsp:cNvPr id="0" name=""/>
        <dsp:cNvSpPr/>
      </dsp:nvSpPr>
      <dsp:spPr>
        <a:xfrm>
          <a:off x="298123"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2 in 1</a:t>
          </a:r>
          <a:endParaRPr lang="en-US" sz="1100" b="1" kern="1200" dirty="0"/>
        </a:p>
      </dsp:txBody>
      <dsp:txXfrm>
        <a:off x="298123" y="3430798"/>
        <a:ext cx="867557" cy="529398"/>
      </dsp:txXfrm>
    </dsp:sp>
    <dsp:sp modelId="{D1B9F142-2140-4775-A9B0-17DC12813460}">
      <dsp:nvSpPr>
        <dsp:cNvPr id="0" name=""/>
        <dsp:cNvSpPr/>
      </dsp:nvSpPr>
      <dsp:spPr>
        <a:xfrm>
          <a:off x="1567159"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Mobile</a:t>
          </a:r>
          <a:endParaRPr lang="en-US" sz="1800" b="1" kern="1200" dirty="0"/>
        </a:p>
      </dsp:txBody>
      <dsp:txXfrm>
        <a:off x="1567159" y="2233882"/>
        <a:ext cx="1294340" cy="647170"/>
      </dsp:txXfrm>
    </dsp:sp>
    <dsp:sp modelId="{55371FD5-665B-4201-BD8E-AF69B9DDD1CB}">
      <dsp:nvSpPr>
        <dsp:cNvPr id="0" name=""/>
        <dsp:cNvSpPr/>
      </dsp:nvSpPr>
      <dsp:spPr>
        <a:xfrm>
          <a:off x="1864274"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Tablet</a:t>
          </a:r>
          <a:endParaRPr lang="en-US" sz="1100" b="1" kern="1200" dirty="0"/>
        </a:p>
      </dsp:txBody>
      <dsp:txXfrm>
        <a:off x="1864274" y="3430798"/>
        <a:ext cx="867557" cy="529398"/>
      </dsp:txXfrm>
    </dsp:sp>
    <dsp:sp modelId="{76560BC8-D748-4DCD-A613-3CD910968CC8}">
      <dsp:nvSpPr>
        <dsp:cNvPr id="0" name=""/>
        <dsp:cNvSpPr/>
      </dsp:nvSpPr>
      <dsp:spPr>
        <a:xfrm>
          <a:off x="1864274" y="4232007"/>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Phablet</a:t>
          </a:r>
          <a:endParaRPr lang="en-US" sz="1100" b="1" kern="1200" dirty="0"/>
        </a:p>
      </dsp:txBody>
      <dsp:txXfrm>
        <a:off x="1864274" y="4232007"/>
        <a:ext cx="867557" cy="529398"/>
      </dsp:txXfrm>
    </dsp:sp>
    <dsp:sp modelId="{7A7C9D79-9CDD-429F-BCDF-8F5D6271BB35}">
      <dsp:nvSpPr>
        <dsp:cNvPr id="0" name=""/>
        <dsp:cNvSpPr/>
      </dsp:nvSpPr>
      <dsp:spPr>
        <a:xfrm>
          <a:off x="1864274" y="5033217"/>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Phone</a:t>
          </a:r>
          <a:endParaRPr lang="en-US" sz="1100" b="1" kern="1200" dirty="0"/>
        </a:p>
      </dsp:txBody>
      <dsp:txXfrm>
        <a:off x="1864274" y="5033217"/>
        <a:ext cx="867557" cy="529398"/>
      </dsp:txXfrm>
    </dsp:sp>
    <dsp:sp modelId="{3BBDBC3E-68A9-4B8B-AF79-06C1BDDF1359}">
      <dsp:nvSpPr>
        <dsp:cNvPr id="0" name=""/>
        <dsp:cNvSpPr/>
      </dsp:nvSpPr>
      <dsp:spPr>
        <a:xfrm>
          <a:off x="3133310"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Xbox</a:t>
          </a:r>
          <a:endParaRPr lang="en-US" sz="1800" b="1" kern="1200" dirty="0"/>
        </a:p>
      </dsp:txBody>
      <dsp:txXfrm>
        <a:off x="3133310" y="2233882"/>
        <a:ext cx="1294340" cy="647170"/>
      </dsp:txXfrm>
    </dsp:sp>
    <dsp:sp modelId="{310AF326-395C-4B5A-A52C-A84139AEE262}">
      <dsp:nvSpPr>
        <dsp:cNvPr id="0" name=""/>
        <dsp:cNvSpPr/>
      </dsp:nvSpPr>
      <dsp:spPr>
        <a:xfrm>
          <a:off x="3430426"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Xbox</a:t>
          </a:r>
          <a:endParaRPr lang="en-US" sz="1100" b="1" kern="1200" dirty="0"/>
        </a:p>
      </dsp:txBody>
      <dsp:txXfrm>
        <a:off x="3430426" y="3430798"/>
        <a:ext cx="867557" cy="529398"/>
      </dsp:txXfrm>
    </dsp:sp>
    <dsp:sp modelId="{015BFCA0-D7B4-4524-A9FC-58703D254F55}">
      <dsp:nvSpPr>
        <dsp:cNvPr id="0" name=""/>
        <dsp:cNvSpPr/>
      </dsp:nvSpPr>
      <dsp:spPr>
        <a:xfrm>
          <a:off x="4699462"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IoT</a:t>
          </a:r>
          <a:endParaRPr lang="en-US" sz="1800" b="1" kern="1200" dirty="0"/>
        </a:p>
      </dsp:txBody>
      <dsp:txXfrm>
        <a:off x="4699462" y="2233882"/>
        <a:ext cx="1294340" cy="647170"/>
      </dsp:txXfrm>
    </dsp:sp>
    <dsp:sp modelId="{577A8D08-77DF-422B-B624-039EB27CBBDD}">
      <dsp:nvSpPr>
        <dsp:cNvPr id="0" name=""/>
        <dsp:cNvSpPr/>
      </dsp:nvSpPr>
      <dsp:spPr>
        <a:xfrm>
          <a:off x="4996578"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Band</a:t>
          </a:r>
          <a:endParaRPr lang="en-US" sz="1100" b="1" kern="1200" dirty="0"/>
        </a:p>
      </dsp:txBody>
      <dsp:txXfrm>
        <a:off x="4996578" y="3430798"/>
        <a:ext cx="867557" cy="529398"/>
      </dsp:txXfrm>
    </dsp:sp>
    <dsp:sp modelId="{130A5726-B7CB-42EA-8D96-350A2C5D77A9}">
      <dsp:nvSpPr>
        <dsp:cNvPr id="0" name=""/>
        <dsp:cNvSpPr/>
      </dsp:nvSpPr>
      <dsp:spPr>
        <a:xfrm>
          <a:off x="6265614"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err="1" smtClean="0"/>
            <a:t>IoT</a:t>
          </a:r>
          <a:r>
            <a:rPr lang="en-US" sz="1800" b="1" kern="1200" dirty="0" smtClean="0"/>
            <a:t> headless</a:t>
          </a:r>
          <a:endParaRPr lang="en-US" sz="1800" b="1" kern="1200" dirty="0"/>
        </a:p>
      </dsp:txBody>
      <dsp:txXfrm>
        <a:off x="6265614" y="2233882"/>
        <a:ext cx="1294340" cy="647170"/>
      </dsp:txXfrm>
    </dsp:sp>
    <dsp:sp modelId="{209EA2A0-2FC8-4C66-ADB3-CFD62EB58D22}">
      <dsp:nvSpPr>
        <dsp:cNvPr id="0" name=""/>
        <dsp:cNvSpPr/>
      </dsp:nvSpPr>
      <dsp:spPr>
        <a:xfrm>
          <a:off x="6562730"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Raspberry Pi</a:t>
          </a:r>
          <a:endParaRPr lang="en-US" sz="1100" b="1" kern="1200" dirty="0"/>
        </a:p>
      </dsp:txBody>
      <dsp:txXfrm>
        <a:off x="6562730" y="3430798"/>
        <a:ext cx="867557" cy="529398"/>
      </dsp:txXfrm>
    </dsp:sp>
    <dsp:sp modelId="{B3C86468-A461-40A6-99BD-FE6C9A9B679C}">
      <dsp:nvSpPr>
        <dsp:cNvPr id="0" name=""/>
        <dsp:cNvSpPr/>
      </dsp:nvSpPr>
      <dsp:spPr>
        <a:xfrm>
          <a:off x="6562730" y="4232007"/>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Home Automation</a:t>
          </a:r>
          <a:endParaRPr lang="en-US" sz="1100" b="1" kern="1200" dirty="0"/>
        </a:p>
      </dsp:txBody>
      <dsp:txXfrm>
        <a:off x="6562730" y="4232007"/>
        <a:ext cx="867557" cy="529398"/>
      </dsp:txXfrm>
    </dsp:sp>
    <dsp:sp modelId="{CED667BA-B54D-4657-8704-D6286F4A8733}">
      <dsp:nvSpPr>
        <dsp:cNvPr id="0" name=""/>
        <dsp:cNvSpPr/>
      </dsp:nvSpPr>
      <dsp:spPr>
        <a:xfrm>
          <a:off x="7831765" y="2233882"/>
          <a:ext cx="1294340"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Surface Hub</a:t>
          </a:r>
          <a:endParaRPr lang="en-US" sz="1800" b="1" kern="1200" dirty="0"/>
        </a:p>
      </dsp:txBody>
      <dsp:txXfrm>
        <a:off x="7831765" y="2233882"/>
        <a:ext cx="1294340" cy="647170"/>
      </dsp:txXfrm>
    </dsp:sp>
    <dsp:sp modelId="{0165315F-5017-48A8-A4EA-EB23A9CBFD1B}">
      <dsp:nvSpPr>
        <dsp:cNvPr id="0" name=""/>
        <dsp:cNvSpPr/>
      </dsp:nvSpPr>
      <dsp:spPr>
        <a:xfrm>
          <a:off x="8128881"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Surface Hub</a:t>
          </a:r>
          <a:endParaRPr lang="en-US" sz="1100" b="1" kern="1200" dirty="0"/>
        </a:p>
      </dsp:txBody>
      <dsp:txXfrm>
        <a:off x="8128881" y="3430798"/>
        <a:ext cx="867557" cy="529398"/>
      </dsp:txXfrm>
    </dsp:sp>
    <dsp:sp modelId="{AFB86023-1A5B-4676-B990-1065FD3F5EB0}">
      <dsp:nvSpPr>
        <dsp:cNvPr id="0" name=""/>
        <dsp:cNvSpPr/>
      </dsp:nvSpPr>
      <dsp:spPr>
        <a:xfrm>
          <a:off x="9397917" y="2233882"/>
          <a:ext cx="1631748" cy="6471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Holographic</a:t>
          </a:r>
          <a:endParaRPr lang="en-US" sz="1800" b="1" kern="1200" dirty="0"/>
        </a:p>
      </dsp:txBody>
      <dsp:txXfrm>
        <a:off x="9397917" y="2233882"/>
        <a:ext cx="1631748" cy="647170"/>
      </dsp:txXfrm>
    </dsp:sp>
    <dsp:sp modelId="{8E387308-5884-476C-A86D-2081CBBA7F30}">
      <dsp:nvSpPr>
        <dsp:cNvPr id="0" name=""/>
        <dsp:cNvSpPr/>
      </dsp:nvSpPr>
      <dsp:spPr>
        <a:xfrm>
          <a:off x="9727197" y="3430798"/>
          <a:ext cx="867557" cy="52939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t>HoloLens</a:t>
          </a:r>
          <a:endParaRPr lang="en-US" sz="1100" b="1" kern="1200" dirty="0"/>
        </a:p>
      </dsp:txBody>
      <dsp:txXfrm>
        <a:off x="9727197" y="3430798"/>
        <a:ext cx="867557" cy="52939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39FBE-FC08-4336-9B53-CDE8BC5ED33D}" type="datetimeFigureOut">
              <a:rPr lang="ru-RU" smtClean="0"/>
              <a:t>06.12.2015</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ECD123-6884-4760-B606-96DCE73523BF}" type="slidenum">
              <a:rPr lang="ru-RU" smtClean="0"/>
              <a:t>‹#›</a:t>
            </a:fld>
            <a:endParaRPr lang="ru-RU"/>
          </a:p>
        </p:txBody>
      </p:sp>
    </p:spTree>
    <p:extLst>
      <p:ext uri="{BB962C8B-B14F-4D97-AF65-F5344CB8AC3E}">
        <p14:creationId xmlns:p14="http://schemas.microsoft.com/office/powerpoint/2010/main" val="360959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EBF37-D0C5-4B7C-9D35-9D2E20CA27EC}" type="datetimeFigureOut">
              <a:rPr lang="ru-RU" smtClean="0"/>
              <a:t>06.12.2015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433C5-CB4C-40EB-A40C-199F8FB8C30C}" type="slidenum">
              <a:rPr lang="ru-RU" smtClean="0"/>
              <a:t>‹#›</a:t>
            </a:fld>
            <a:endParaRPr lang="ru-RU"/>
          </a:p>
        </p:txBody>
      </p:sp>
    </p:spTree>
    <p:extLst>
      <p:ext uri="{BB962C8B-B14F-4D97-AF65-F5344CB8AC3E}">
        <p14:creationId xmlns:p14="http://schemas.microsoft.com/office/powerpoint/2010/main" val="10413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671448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0976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40692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as you design, think of the way the user interacts with </a:t>
            </a:r>
            <a:r>
              <a:rPr lang="en-GB" dirty="0" err="1" smtClean="0"/>
              <a:t>yor</a:t>
            </a:r>
            <a:r>
              <a:rPr lang="en-GB" dirty="0" smtClean="0"/>
              <a:t> app on a particular device. A great example is the calendar app. On a large screen, you will take</a:t>
            </a:r>
            <a:r>
              <a:rPr lang="en-GB" baseline="0" dirty="0" smtClean="0"/>
              <a:t> advantage of the large display area to show a full month date picker, maybe some group selectors, and a rich display such as a full month view.</a:t>
            </a:r>
          </a:p>
          <a:p>
            <a:r>
              <a:rPr lang="en-GB" baseline="0" dirty="0" smtClean="0"/>
              <a:t>On a phone however, the user generally glances at their phone to find out what the next few appointments are that day. The primary usage scenario changes. All the information that is conveyed by the large screen display is still available on the phone, but only by navigating through some additional levels of menu and pages.</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36344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25</a:t>
            </a:fld>
            <a:endParaRPr lang="en-US"/>
          </a:p>
        </p:txBody>
      </p:sp>
    </p:spTree>
    <p:extLst>
      <p:ext uri="{BB962C8B-B14F-4D97-AF65-F5344CB8AC3E}">
        <p14:creationId xmlns:p14="http://schemas.microsoft.com/office/powerpoint/2010/main" val="630801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1"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685800">
              <a:defRPr>
                <a:solidFill>
                  <a:schemeClr val="tx1"/>
                </a:solidFill>
                <a:latin typeface="Segoe UI" pitchFamily="34" charset="0"/>
                <a:cs typeface="Arial" pitchFamily="34" charset="0"/>
              </a:defRPr>
            </a:lvl1pPr>
            <a:lvl2pPr marL="742950" indent="-285750" defTabSz="685800">
              <a:defRPr>
                <a:solidFill>
                  <a:schemeClr val="tx1"/>
                </a:solidFill>
                <a:latin typeface="Segoe UI" pitchFamily="34" charset="0"/>
                <a:cs typeface="Arial" pitchFamily="34" charset="0"/>
              </a:defRPr>
            </a:lvl2pPr>
            <a:lvl3pPr marL="1143000" indent="-228600" defTabSz="685800">
              <a:defRPr>
                <a:solidFill>
                  <a:schemeClr val="tx1"/>
                </a:solidFill>
                <a:latin typeface="Segoe UI" pitchFamily="34" charset="0"/>
                <a:cs typeface="Arial" pitchFamily="34" charset="0"/>
              </a:defRPr>
            </a:lvl3pPr>
            <a:lvl4pPr marL="1600200" indent="-228600" defTabSz="685800">
              <a:defRPr>
                <a:solidFill>
                  <a:schemeClr val="tx1"/>
                </a:solidFill>
                <a:latin typeface="Segoe UI" pitchFamily="34" charset="0"/>
                <a:cs typeface="Arial" pitchFamily="34" charset="0"/>
              </a:defRPr>
            </a:lvl4pPr>
            <a:lvl5pPr marL="2057400" indent="-228600" defTabSz="685800">
              <a:defRPr>
                <a:solidFill>
                  <a:schemeClr val="tx1"/>
                </a:solidFill>
                <a:latin typeface="Segoe UI" pitchFamily="34" charset="0"/>
                <a:cs typeface="Arial" pitchFamily="34" charset="0"/>
              </a:defRPr>
            </a:lvl5pPr>
            <a:lvl6pPr marL="2514600" indent="-228600" defTabSz="685800" fontAlgn="base">
              <a:spcBef>
                <a:spcPct val="0"/>
              </a:spcBef>
              <a:spcAft>
                <a:spcPct val="0"/>
              </a:spcAft>
              <a:defRPr>
                <a:solidFill>
                  <a:schemeClr val="tx1"/>
                </a:solidFill>
                <a:latin typeface="Segoe UI" pitchFamily="34" charset="0"/>
                <a:cs typeface="Arial" pitchFamily="34" charset="0"/>
              </a:defRPr>
            </a:lvl6pPr>
            <a:lvl7pPr marL="2971800" indent="-228600" defTabSz="685800" fontAlgn="base">
              <a:spcBef>
                <a:spcPct val="0"/>
              </a:spcBef>
              <a:spcAft>
                <a:spcPct val="0"/>
              </a:spcAft>
              <a:defRPr>
                <a:solidFill>
                  <a:schemeClr val="tx1"/>
                </a:solidFill>
                <a:latin typeface="Segoe UI" pitchFamily="34" charset="0"/>
                <a:cs typeface="Arial" pitchFamily="34" charset="0"/>
              </a:defRPr>
            </a:lvl7pPr>
            <a:lvl8pPr marL="3429000" indent="-228600" defTabSz="685800" fontAlgn="base">
              <a:spcBef>
                <a:spcPct val="0"/>
              </a:spcBef>
              <a:spcAft>
                <a:spcPct val="0"/>
              </a:spcAft>
              <a:defRPr>
                <a:solidFill>
                  <a:schemeClr val="tx1"/>
                </a:solidFill>
                <a:latin typeface="Segoe UI" pitchFamily="34" charset="0"/>
                <a:cs typeface="Arial" pitchFamily="34" charset="0"/>
              </a:defRPr>
            </a:lvl8pPr>
            <a:lvl9pPr marL="3886200" indent="-228600" defTabSz="685800" fontAlgn="base">
              <a:spcBef>
                <a:spcPct val="0"/>
              </a:spcBef>
              <a:spcAft>
                <a:spcPct val="0"/>
              </a:spcAft>
              <a:defRPr>
                <a:solidFill>
                  <a:schemeClr val="tx1"/>
                </a:solidFill>
                <a:latin typeface="Segoe UI" pitchFamily="34" charset="0"/>
                <a:cs typeface="Arial" pitchFamily="34" charset="0"/>
              </a:defRPr>
            </a:lvl9pPr>
          </a:lstStyle>
          <a:p>
            <a:pPr fontAlgn="base">
              <a:spcBef>
                <a:spcPct val="0"/>
              </a:spcBef>
              <a:spcAft>
                <a:spcPct val="0"/>
              </a:spcAft>
            </a:pPr>
            <a:endParaRPr lang="en-US">
              <a:latin typeface="Calibri" pitchFamily="34" charset="0"/>
            </a:endParaRPr>
          </a:p>
        </p:txBody>
      </p:sp>
      <p:sp>
        <p:nvSpPr>
          <p:cNvPr id="73732"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63E8B34E-B922-4962-9FB0-F05FDA8499D7}" type="datetime8">
              <a:rPr lang="en-US"/>
              <a:pPr defTabSz="912813" fontAlgn="base">
                <a:spcBef>
                  <a:spcPct val="0"/>
                </a:spcBef>
                <a:spcAft>
                  <a:spcPct val="0"/>
                </a:spcAft>
              </a:pPr>
              <a:t>12/6/2015 11:55 AM</a:t>
            </a:fld>
            <a:endParaRPr lang="en-US"/>
          </a:p>
        </p:txBody>
      </p:sp>
      <p:sp>
        <p:nvSpPr>
          <p:cNvPr id="7373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fld id="{A1EF5684-E3A9-43B6-95B2-0B463CC8A24C}" type="slidenum">
              <a:rPr lang="en-US"/>
              <a:pPr defTabSz="912813" fontAlgn="base">
                <a:spcBef>
                  <a:spcPct val="0"/>
                </a:spcBef>
                <a:spcAft>
                  <a:spcPct val="0"/>
                </a:spcAft>
              </a:pPr>
              <a:t>28</a:t>
            </a:fld>
            <a:endParaRPr lang="en-US"/>
          </a:p>
        </p:txBody>
      </p:sp>
      <p:sp>
        <p:nvSpPr>
          <p:cNvPr id="73734" name="Footer Placeholder 3"/>
          <p:cNvSpPr>
            <a:spLocks noGrp="1"/>
          </p:cNvSpPr>
          <p:nvPr>
            <p:ph type="ftr" sz="quarter" idx="4"/>
          </p:nvPr>
        </p:nvSpPr>
        <p:spPr bwMode="auto">
          <a:xfrm>
            <a:off x="0" y="8685213"/>
            <a:ext cx="6248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cs typeface="Arial" pitchFamily="34" charset="0"/>
              </a:defRPr>
            </a:lvl1pPr>
            <a:lvl2pPr marL="742950" indent="-285750">
              <a:defRPr>
                <a:solidFill>
                  <a:schemeClr val="tx1"/>
                </a:solidFill>
                <a:latin typeface="Segoe UI" pitchFamily="34" charset="0"/>
                <a:cs typeface="Arial" pitchFamily="34" charset="0"/>
              </a:defRPr>
            </a:lvl2pPr>
            <a:lvl3pPr marL="1143000" indent="-228600">
              <a:defRPr>
                <a:solidFill>
                  <a:schemeClr val="tx1"/>
                </a:solidFill>
                <a:latin typeface="Segoe UI" pitchFamily="34" charset="0"/>
                <a:cs typeface="Arial" pitchFamily="34" charset="0"/>
              </a:defRPr>
            </a:lvl3pPr>
            <a:lvl4pPr marL="1600200" indent="-228600">
              <a:defRPr>
                <a:solidFill>
                  <a:schemeClr val="tx1"/>
                </a:solidFill>
                <a:latin typeface="Segoe UI" pitchFamily="34" charset="0"/>
                <a:cs typeface="Arial" pitchFamily="34" charset="0"/>
              </a:defRPr>
            </a:lvl4pPr>
            <a:lvl5pPr marL="2057400" indent="-228600">
              <a:defRPr>
                <a:solidFill>
                  <a:schemeClr val="tx1"/>
                </a:solidFill>
                <a:latin typeface="Segoe UI" pitchFamily="34" charset="0"/>
                <a:cs typeface="Arial" pitchFamily="34" charset="0"/>
              </a:defRPr>
            </a:lvl5pPr>
            <a:lvl6pPr marL="2514600" indent="-228600" defTabSz="912813" fontAlgn="base">
              <a:spcBef>
                <a:spcPct val="0"/>
              </a:spcBef>
              <a:spcAft>
                <a:spcPct val="0"/>
              </a:spcAft>
              <a:defRPr>
                <a:solidFill>
                  <a:schemeClr val="tx1"/>
                </a:solidFill>
                <a:latin typeface="Segoe UI" pitchFamily="34" charset="0"/>
                <a:cs typeface="Arial" pitchFamily="34" charset="0"/>
              </a:defRPr>
            </a:lvl6pPr>
            <a:lvl7pPr marL="2971800" indent="-228600" defTabSz="912813" fontAlgn="base">
              <a:spcBef>
                <a:spcPct val="0"/>
              </a:spcBef>
              <a:spcAft>
                <a:spcPct val="0"/>
              </a:spcAft>
              <a:defRPr>
                <a:solidFill>
                  <a:schemeClr val="tx1"/>
                </a:solidFill>
                <a:latin typeface="Segoe UI" pitchFamily="34" charset="0"/>
                <a:cs typeface="Arial" pitchFamily="34" charset="0"/>
              </a:defRPr>
            </a:lvl7pPr>
            <a:lvl8pPr marL="3429000" indent="-228600" defTabSz="912813" fontAlgn="base">
              <a:spcBef>
                <a:spcPct val="0"/>
              </a:spcBef>
              <a:spcAft>
                <a:spcPct val="0"/>
              </a:spcAft>
              <a:defRPr>
                <a:solidFill>
                  <a:schemeClr val="tx1"/>
                </a:solidFill>
                <a:latin typeface="Segoe UI" pitchFamily="34" charset="0"/>
                <a:cs typeface="Arial" pitchFamily="34" charset="0"/>
              </a:defRPr>
            </a:lvl8pPr>
            <a:lvl9pPr marL="3886200" indent="-228600" defTabSz="912813" fontAlgn="base">
              <a:spcBef>
                <a:spcPct val="0"/>
              </a:spcBef>
              <a:spcAft>
                <a:spcPct val="0"/>
              </a:spcAft>
              <a:defRPr>
                <a:solidFill>
                  <a:schemeClr val="tx1"/>
                </a:solidFill>
                <a:latin typeface="Segoe UI" pitchFamily="34" charset="0"/>
                <a:cs typeface="Arial" pitchFamily="34" charset="0"/>
              </a:defRPr>
            </a:lvl9pPr>
          </a:lstStyle>
          <a:p>
            <a:pPr defTabSz="912813" fontAlgn="base">
              <a:spcBef>
                <a:spcPct val="0"/>
              </a:spcBef>
              <a:spcAft>
                <a:spcPct val="0"/>
              </a:spcAft>
            </a:pPr>
            <a:r>
              <a:rPr lang="en-US">
                <a:solidFill>
                  <a:srgbClr val="000000"/>
                </a:solidFill>
              </a:rPr>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6167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UWP apps may run on a variety of different systems with different screen resolutions. To make your job of creating an adaptive UI that looks great on all systems easier,</a:t>
            </a:r>
            <a:r>
              <a:rPr lang="en-GB" baseline="0" dirty="0" smtClean="0"/>
              <a:t> we’ve implemented a unified layout system based on ‘effective pixels’.</a:t>
            </a:r>
            <a:endParaRPr lang="en-GB" dirty="0" smtClean="0"/>
          </a:p>
          <a:p>
            <a:r>
              <a:rPr lang="en-GB" dirty="0" smtClean="0"/>
              <a:t>The effective pixel system takes into account a number of factors and allows you to layout your pages without having to adjust for the device type or the physical screen resolution.</a:t>
            </a:r>
          </a:p>
          <a:p>
            <a:r>
              <a:rPr lang="en-GB" dirty="0" smtClean="0"/>
              <a:t>One factor </a:t>
            </a:r>
            <a:r>
              <a:rPr lang="en-GB" baseline="0" dirty="0" smtClean="0"/>
              <a:t>that determines how large the system will render an item on a particular screen is the scaling algorithm. This takes into account the typical viewing distance of a class of device – a phone is typically held close to the eyes, whereas tablets are held further back, PCs/laptops further back again, and Surface Hub is typically viewed across a room. The scaling algorithm ensures that when you size some UI feature using effective pixels, it will have the same perceivable size regardless if which device it is displayed upon.</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29368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Video – This has audio track.</a:t>
            </a:r>
          </a:p>
          <a:p>
            <a:r>
              <a:rPr lang="en-GB" dirty="0" smtClean="0"/>
              <a:t>Alternatively,</a:t>
            </a:r>
            <a:r>
              <a:rPr lang="en-GB" baseline="0" dirty="0" smtClean="0"/>
              <a:t> turn off sound and make your own spoken commentary over the video.</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765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an effective pixel is a logical sizing unit that actually consists of one or more physical pixels.</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125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p>
          <a:p>
            <a:endParaRPr lang="en-GB" baseline="0" dirty="0" smtClean="0"/>
          </a:p>
          <a:p>
            <a:r>
              <a:rPr lang="en-GB" baseline="0" dirty="0" smtClean="0"/>
              <a:t>Our advice is to target a few key scenarios:</a:t>
            </a:r>
          </a:p>
          <a:p>
            <a:pPr marL="171450" indent="-171450">
              <a:buFont typeface="Arial" panose="020B0604020202020204" pitchFamily="34" charset="0"/>
              <a:buChar char="•"/>
            </a:pPr>
            <a:r>
              <a:rPr lang="en-GB" baseline="0" dirty="0" smtClean="0"/>
              <a:t>5” phone in portrait</a:t>
            </a:r>
          </a:p>
          <a:p>
            <a:pPr marL="171450" indent="-171450">
              <a:buFont typeface="Arial" panose="020B0604020202020204" pitchFamily="34" charset="0"/>
              <a:buChar char="•"/>
            </a:pPr>
            <a:r>
              <a:rPr lang="en-GB" baseline="0" dirty="0" smtClean="0"/>
              <a:t>8” tablet in portrait and landscape</a:t>
            </a:r>
          </a:p>
          <a:p>
            <a:pPr marL="171450" indent="-171450">
              <a:buFont typeface="Arial" panose="020B0604020202020204" pitchFamily="34" charset="0"/>
              <a:buChar char="•"/>
            </a:pPr>
            <a:r>
              <a:rPr lang="en-GB" baseline="0" dirty="0" smtClean="0"/>
              <a:t>13” laptop/PC in landscape</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p>
          <a:p>
            <a:pPr marL="0" indent="0">
              <a:buFont typeface="Arial" panose="020B0604020202020204" pitchFamily="34" charset="0"/>
              <a:buNone/>
            </a:pPr>
            <a:r>
              <a:rPr lang="en-GB" baseline="0" dirty="0" smtClean="0"/>
              <a:t>You can then target additional screens such as large monitors, Surface Hub or Xbox if it makes sense for your app.</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69586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think about what to show on different screens, you will</a:t>
            </a:r>
            <a:r>
              <a:rPr lang="en-GB" baseline="0" dirty="0" smtClean="0"/>
              <a:t> often decide to show more content on larger displays where screen size is not as constrained as on a small screen such as a phone.</a:t>
            </a:r>
          </a:p>
          <a:p>
            <a:r>
              <a:rPr lang="en-GB" baseline="0" dirty="0" smtClean="0"/>
              <a:t>A great example is the Mail app. On a desktop display, this adopts a three column layout, with a navigation pane on the left, listing to its right and then perhaps something like a preview pane on the right side of the screen.</a:t>
            </a:r>
          </a:p>
          <a:p>
            <a:r>
              <a:rPr lang="en-GB" baseline="0" dirty="0" smtClean="0"/>
              <a:t>As we move down to a phablet or tablet, the layout shrinks to a two-column design. Here, the navigation panel is no longer on the primary layout but has been hidden away and is accessible by a ‘hamburger’ button. The mail listing and the preview pane remains though.</a:t>
            </a:r>
          </a:p>
          <a:p>
            <a:r>
              <a:rPr lang="en-GB" baseline="0" dirty="0" smtClean="0"/>
              <a:t>Move down again to a phone display and now the Mail app shrinks again to a one-column layout. The primary screen shows the mail listing, but then to read a mail message, the user taps on an entry in the list and a new page opens to allow reading of the full message.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81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927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identified</a:t>
            </a:r>
            <a:r>
              <a:rPr lang="en-GB" baseline="0" dirty="0" smtClean="0"/>
              <a:t> the need to adjust the content that the user sees on a page according to the size of the display screen. But what techniques should you use for helping to decide what to show and what to hide?</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AC0659-34C9-4BAF-A7FA-59E8DF72899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1000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It should be no surprise that the techniques you should use for XAML pages are exactly the same as those</a:t>
            </a:r>
            <a:r>
              <a:rPr lang="en-GB" baseline="0" dirty="0" smtClean="0"/>
              <a:t> used by web designers to create adaptive web pages. What we have done with Windows 10 is bring adaptive web UI techniques to native XAML apps.</a:t>
            </a:r>
          </a:p>
          <a:p>
            <a:pPr marL="228600" indent="-228600">
              <a:buAutoNum type="arabicPeriod"/>
            </a:pPr>
            <a:r>
              <a:rPr lang="en-GB" baseline="0" dirty="0" smtClean="0"/>
              <a:t>Reposition – You can move blocks of content around on the page. For example, in landscape, you can have islands of content extending across the page horizontally, but in a narrow screen layout, move content so that it is laid out more like a single column.</a:t>
            </a:r>
          </a:p>
          <a:p>
            <a:pPr marL="228600" indent="-228600">
              <a:buAutoNum type="arabicPeriod"/>
            </a:pPr>
            <a:r>
              <a:rPr lang="en-GB" baseline="0" dirty="0" smtClean="0"/>
              <a:t>Resize – You can simply allow content on the page to grow and shrink as the window size changes. Using a Grid with proportional column/row sizes is a great way of achieving this.</a:t>
            </a:r>
          </a:p>
          <a:p>
            <a:pPr marL="228600" indent="-228600">
              <a:buAutoNum type="arabicPeriod"/>
            </a:pPr>
            <a:r>
              <a:rPr lang="en-GB" baseline="0" dirty="0" smtClean="0"/>
              <a:t>Reflow – This means to have text, for example, change from a single column on a narrow screen to span two or more columns on wider screens.</a:t>
            </a:r>
          </a:p>
          <a:p>
            <a:pPr marL="228600" indent="-228600">
              <a:buAutoNum type="arabicPeriod"/>
            </a:pPr>
            <a:r>
              <a:rPr lang="en-GB" baseline="0" dirty="0" smtClean="0"/>
              <a:t>Reveal – here you will show additional content areas as the screen width increases, hide them as the screen width decreases.</a:t>
            </a:r>
          </a:p>
          <a:p>
            <a:pPr marL="228600" indent="-228600">
              <a:buAutoNum type="arabicPeriod"/>
            </a:pPr>
            <a:r>
              <a:rPr lang="en-GB" baseline="0" dirty="0" smtClean="0"/>
              <a:t>Replace – With this technique you replace one layout of some content with a different layout depending on the screen size, to ensure a great, screen-appropriate layout on all screen sizes</a:t>
            </a:r>
          </a:p>
          <a:p>
            <a:pPr marL="228600" indent="-228600">
              <a:buAutoNum type="arabicPeriod"/>
            </a:pPr>
            <a:r>
              <a:rPr lang="en-GB" baseline="0" dirty="0" smtClean="0"/>
              <a:t>Re-architect – When you re-architect, you go for a substantially different layout on different size screens, or on different device families. In XAML terms, this often means to navigate to a specific page for some scenario, such as when running on an Xbox, where the user interactions through a controller may be substantially different to the same app running on a PC or phone.</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12/6/2015 12:33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04304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msdevcon.r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msdevcon.ru/"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23" name="TextBox 22">
            <a:hlinkClick r:id="rId3"/>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50560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Код">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hasCustomPrompt="1"/>
          </p:nvPr>
        </p:nvSpPr>
        <p:spPr>
          <a:xfrm>
            <a:off x="1056000" y="1449000"/>
            <a:ext cx="10297800" cy="4860000"/>
          </a:xfrm>
          <a:gradFill flip="none" rotWithShape="1">
            <a:gsLst>
              <a:gs pos="1000">
                <a:schemeClr val="accent4"/>
              </a:gs>
              <a:gs pos="1000">
                <a:schemeClr val="bg1">
                  <a:alpha val="99000"/>
                </a:schemeClr>
              </a:gs>
            </a:gsLst>
            <a:lin ang="0" scaled="1"/>
            <a:tileRect/>
          </a:gradFill>
          <a:ln>
            <a:noFill/>
          </a:ln>
        </p:spPr>
        <p:txBody>
          <a:bodyPr lIns="180000">
            <a:normAutofit/>
          </a:bodyPr>
          <a:lstStyle>
            <a:lvl1pPr marL="0" indent="0">
              <a:spcBef>
                <a:spcPts val="600"/>
              </a:spcBef>
              <a:buFont typeface="Arial" panose="020B0604020202020204" pitchFamily="34" charset="0"/>
              <a:buNone/>
              <a:defRPr sz="1800" baseline="0">
                <a:solidFill>
                  <a:schemeClr val="tx2"/>
                </a:solidFill>
                <a:latin typeface="Consolas" panose="020B0609020204030204" pitchFamily="49" charset="0"/>
                <a:cs typeface="Consolas" panose="020B0609020204030204" pitchFamily="49" charset="0"/>
              </a:defRPr>
            </a:lvl1pPr>
            <a:lvl2pPr marL="360363" indent="0">
              <a:spcBef>
                <a:spcPts val="600"/>
              </a:spcBef>
              <a:buFont typeface="Arial" panose="020B0604020202020204" pitchFamily="34" charset="0"/>
              <a:buNone/>
              <a:defRPr sz="1800">
                <a:solidFill>
                  <a:schemeClr val="tx2"/>
                </a:solidFill>
                <a:latin typeface="Consolas" panose="020B0609020204030204" pitchFamily="49" charset="0"/>
                <a:cs typeface="Consolas" panose="020B0609020204030204" pitchFamily="49" charset="0"/>
              </a:defRPr>
            </a:lvl2pPr>
            <a:lvl3pPr marL="719138" indent="0">
              <a:spcBef>
                <a:spcPts val="600"/>
              </a:spcBef>
              <a:buFont typeface="Wingdings" panose="05000000000000000000" pitchFamily="2" charset="2"/>
              <a:buNone/>
              <a:defRPr sz="1800">
                <a:solidFill>
                  <a:schemeClr val="tx2"/>
                </a:solidFill>
                <a:latin typeface="Consolas" panose="020B0609020204030204" pitchFamily="49" charset="0"/>
                <a:cs typeface="Consolas" panose="020B0609020204030204" pitchFamily="49" charset="0"/>
              </a:defRPr>
            </a:lvl3pPr>
            <a:lvl4pPr marL="1079500" indent="0">
              <a:spcBef>
                <a:spcPts val="600"/>
              </a:spcBef>
              <a:buNone/>
              <a:defRPr sz="1800">
                <a:latin typeface="Consolas" panose="020B0609020204030204" pitchFamily="49" charset="0"/>
                <a:cs typeface="Consolas" panose="020B0609020204030204" pitchFamily="49" charset="0"/>
              </a:defRPr>
            </a:lvl4pPr>
            <a:lvl5pPr marL="1439863" indent="0">
              <a:spcBef>
                <a:spcPts val="600"/>
              </a:spcBef>
              <a:buNone/>
              <a:defRPr>
                <a:latin typeface="Consolas" panose="020B0609020204030204" pitchFamily="49" charset="0"/>
                <a:cs typeface="Consolas" panose="020B0609020204030204" pitchFamily="49" charset="0"/>
              </a:defRPr>
            </a:lvl5pPr>
          </a:lstStyle>
          <a:p>
            <a:pPr lvl="0"/>
            <a:r>
              <a:rPr lang="en-US" dirty="0" smtClean="0"/>
              <a:t>Line 1</a:t>
            </a:r>
          </a:p>
          <a:p>
            <a:pPr lvl="1"/>
            <a:r>
              <a:rPr lang="en-US" dirty="0" smtClean="0"/>
              <a:t>Line 2</a:t>
            </a:r>
          </a:p>
          <a:p>
            <a:pPr lvl="2"/>
            <a:r>
              <a:rPr lang="en-US" dirty="0" smtClean="0"/>
              <a:t>Line 3</a:t>
            </a:r>
          </a:p>
          <a:p>
            <a:pPr lvl="3"/>
            <a:r>
              <a:rPr lang="en-US" dirty="0" smtClean="0"/>
              <a:t>Line 4</a:t>
            </a:r>
          </a:p>
          <a:p>
            <a:pPr lvl="4"/>
            <a:r>
              <a:rPr lang="en-US" dirty="0" smtClean="0"/>
              <a:t>Line 5</a:t>
            </a:r>
            <a:endParaRPr lang="ru-RU" dirty="0"/>
          </a:p>
        </p:txBody>
      </p:sp>
    </p:spTree>
    <p:extLst>
      <p:ext uri="{BB962C8B-B14F-4D97-AF65-F5344CB8AC3E}">
        <p14:creationId xmlns:p14="http://schemas.microsoft.com/office/powerpoint/2010/main" val="3250688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676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16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4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05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8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994391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8329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4503429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209273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37968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Tree>
    <p:extLst>
      <p:ext uri="{BB962C8B-B14F-4D97-AF65-F5344CB8AC3E}">
        <p14:creationId xmlns:p14="http://schemas.microsoft.com/office/powerpoint/2010/main" val="2989074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27235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65599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62579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398944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008628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3591235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51799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4264044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61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20902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507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0354146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4642351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22654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6036102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6414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3132138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5942000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9487525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120590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4781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12192000" cy="6858000"/>
          </a:xfrm>
        </p:spPr>
        <p:txBody>
          <a:bodyPr/>
          <a:lstStyle/>
          <a:p>
            <a:endParaRPr lang="ru-RU"/>
          </a:p>
        </p:txBody>
      </p:sp>
      <p:sp>
        <p:nvSpPr>
          <p:cNvPr id="4" name="Заголовок 3"/>
          <p:cNvSpPr>
            <a:spLocks noGrp="1"/>
          </p:cNvSpPr>
          <p:nvPr>
            <p:ph type="title"/>
          </p:nvPr>
        </p:nvSpPr>
        <p:spPr>
          <a:xfrm>
            <a:off x="0" y="5589000"/>
            <a:ext cx="12192000" cy="720000"/>
          </a:xfrm>
        </p:spPr>
        <p:txBody>
          <a:bodyPr lIns="1044000"/>
          <a:lstStyle/>
          <a:p>
            <a:r>
              <a:rPr lang="ru-RU" smtClean="0"/>
              <a:t>Образец заголовка</a:t>
            </a:r>
            <a:endParaRPr lang="ru-RU"/>
          </a:p>
        </p:txBody>
      </p:sp>
    </p:spTree>
    <p:extLst>
      <p:ext uri="{BB962C8B-B14F-4D97-AF65-F5344CB8AC3E}">
        <p14:creationId xmlns:p14="http://schemas.microsoft.com/office/powerpoint/2010/main" val="39238469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17784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88084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573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73672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39946547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917809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84983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23058281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431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09930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Picture">
    <p:bg>
      <p:bgPr>
        <a:solidFill>
          <a:schemeClr val="accent4"/>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096000" y="0"/>
            <a:ext cx="6096000" cy="6858000"/>
          </a:xfrm>
        </p:spPr>
        <p:txBody>
          <a:bodyPr/>
          <a:lstStyle/>
          <a:p>
            <a:endParaRPr lang="ru-RU"/>
          </a:p>
        </p:txBody>
      </p:sp>
      <p:sp>
        <p:nvSpPr>
          <p:cNvPr id="4" name="Заголовок 3"/>
          <p:cNvSpPr>
            <a:spLocks noGrp="1"/>
          </p:cNvSpPr>
          <p:nvPr>
            <p:ph type="title"/>
          </p:nvPr>
        </p:nvSpPr>
        <p:spPr>
          <a:xfrm>
            <a:off x="2296" y="1269000"/>
            <a:ext cx="609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21862278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81189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82033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878090773"/>
      </p:ext>
    </p:extLst>
  </p:cSld>
  <p:clrMapOvr>
    <a:masterClrMapping/>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3985420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034195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76514318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8675214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16886321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769607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74139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ird Picture">
    <p:bg>
      <p:bgPr>
        <a:solidFill>
          <a:schemeClr val="accent6"/>
        </a:solid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8256000" y="0"/>
            <a:ext cx="3936000" cy="6858000"/>
          </a:xfrm>
        </p:spPr>
        <p:txBody>
          <a:bodyPr/>
          <a:lstStyle/>
          <a:p>
            <a:endParaRPr lang="ru-RU"/>
          </a:p>
        </p:txBody>
      </p:sp>
      <p:sp>
        <p:nvSpPr>
          <p:cNvPr id="4" name="Заголовок 3"/>
          <p:cNvSpPr>
            <a:spLocks noGrp="1"/>
          </p:cNvSpPr>
          <p:nvPr>
            <p:ph type="title"/>
          </p:nvPr>
        </p:nvSpPr>
        <p:spPr>
          <a:xfrm>
            <a:off x="2296" y="1269000"/>
            <a:ext cx="8253704" cy="4320000"/>
          </a:xfrm>
        </p:spPr>
        <p:txBody>
          <a:bodyPr lIns="1044000" rIns="360000"/>
          <a:lstStyle>
            <a:lvl1pPr>
              <a:defRPr>
                <a:solidFill>
                  <a:schemeClr val="bg1"/>
                </a:solidFill>
                <a:latin typeface="+mj-lt"/>
              </a:defRPr>
            </a:lvl1pPr>
          </a:lstStyle>
          <a:p>
            <a:r>
              <a:rPr lang="ru-RU" smtClean="0"/>
              <a:t>Образец заголовка</a:t>
            </a:r>
            <a:endParaRPr lang="ru-RU"/>
          </a:p>
        </p:txBody>
      </p:sp>
    </p:spTree>
    <p:extLst>
      <p:ext uri="{BB962C8B-B14F-4D97-AF65-F5344CB8AC3E}">
        <p14:creationId xmlns:p14="http://schemas.microsoft.com/office/powerpoint/2010/main" val="16874264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484308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337670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193553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383502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523812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249780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27201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53141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6017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1207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chemeClr val="bg1"/>
                </a:solidFill>
              </a:defRPr>
            </a:lvl1pPr>
          </a:lstStyle>
          <a:p>
            <a:r>
              <a:rPr lang="ru-RU" dirty="0" smtClean="0"/>
              <a:t>Образец заголовка</a:t>
            </a:r>
            <a:endParaRPr lang="ru-RU" dirty="0"/>
          </a:p>
        </p:txBody>
      </p:sp>
      <p:sp>
        <p:nvSpPr>
          <p:cNvPr id="3" name="Объект 2"/>
          <p:cNvSpPr>
            <a:spLocks noGrp="1"/>
          </p:cNvSpPr>
          <p:nvPr>
            <p:ph idx="1"/>
          </p:nvPr>
        </p:nvSpPr>
        <p:spPr>
          <a:xfrm>
            <a:off x="1056000" y="4149138"/>
            <a:ext cx="10297800" cy="2159862"/>
          </a:xfrm>
        </p:spPr>
        <p:txBody>
          <a:bodyPr/>
          <a:lstStyle>
            <a:lvl1pPr marL="0" indent="0">
              <a:buNone/>
              <a:defRPr lang="en-US" dirty="0" smtClean="0">
                <a:solidFill>
                  <a:schemeClr val="bg1"/>
                </a:solidFill>
              </a:defRPr>
            </a:lvl1pPr>
            <a:lvl2pPr marL="0" indent="0">
              <a:buNone/>
              <a:defRPr>
                <a:ln>
                  <a:noFill/>
                </a:ln>
                <a:solidFill>
                  <a:schemeClr val="bg1">
                    <a:lumMod val="85000"/>
                  </a:schemeClr>
                </a:solidFill>
              </a:defRPr>
            </a:lvl2pPr>
            <a:lvl3pPr marL="273050" indent="-185738">
              <a:buFont typeface="Wingdings" panose="05000000000000000000" pitchFamily="2" charset="2"/>
              <a:buChar char="§"/>
              <a:defRPr>
                <a:ln>
                  <a:noFill/>
                </a:ln>
                <a:solidFill>
                  <a:schemeClr val="bg1">
                    <a:lumMod val="85000"/>
                  </a:schemeClr>
                </a:solidFill>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
        <p:nvSpPr>
          <p:cNvPr id="5" name="Рисунок 4"/>
          <p:cNvSpPr>
            <a:spLocks noGrp="1"/>
          </p:cNvSpPr>
          <p:nvPr>
            <p:ph type="pic" sz="quarter" idx="10"/>
          </p:nvPr>
        </p:nvSpPr>
        <p:spPr>
          <a:xfrm>
            <a:off x="1116000" y="1449388"/>
            <a:ext cx="2460000" cy="2519362"/>
          </a:xfrm>
          <a:prstGeom prst="wedgeEllipseCallout">
            <a:avLst>
              <a:gd name="adj1" fmla="val -49528"/>
              <a:gd name="adj2" fmla="val 49797"/>
            </a:avLst>
          </a:prstGeom>
          <a:solidFill>
            <a:schemeClr val="accent3"/>
          </a:solidFill>
        </p:spPr>
        <p:txBody>
          <a:bodyPr/>
          <a:lstStyle/>
          <a:p>
            <a:endParaRPr lang="ru-RU"/>
          </a:p>
        </p:txBody>
      </p:sp>
    </p:spTree>
    <p:extLst>
      <p:ext uri="{BB962C8B-B14F-4D97-AF65-F5344CB8AC3E}">
        <p14:creationId xmlns:p14="http://schemas.microsoft.com/office/powerpoint/2010/main" val="275074321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11522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596988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789478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829824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7314327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703662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039732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029617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374602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07777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hank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21340493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0615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618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016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979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013609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93397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6448141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94993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0693071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257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22288" y="6298299"/>
            <a:ext cx="11173090" cy="323165"/>
          </a:xfrm>
          <a:prstGeom prst="rect">
            <a:avLst/>
          </a:prstGeom>
          <a:noFill/>
          <a:ln w="12700">
            <a:noFill/>
            <a:miter lim="800000"/>
            <a:headEnd type="none" w="sm" len="sm"/>
            <a:tailEnd type="none" w="sm" len="sm"/>
          </a:ln>
          <a:effectLst/>
        </p:spPr>
        <p:txBody>
          <a:bodyPr lIns="0" tIns="0" rIns="0" bIns="0">
            <a:spAutoFit/>
          </a:bodyPr>
          <a:lstStyle/>
          <a:p>
            <a:pPr defTabSz="914099" eaLnBrk="0" hangingPunct="0">
              <a:defRPr/>
            </a:pPr>
            <a:r>
              <a:rPr lang="en-US" sz="700" dirty="0">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4099" eaLnBrk="0" hangingPunct="0">
              <a:defRPr/>
            </a:pPr>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Рисунок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1" y="2743200"/>
            <a:ext cx="5102225" cy="1091876"/>
          </a:xfrm>
          <a:prstGeom prst="rect">
            <a:avLst/>
          </a:prstGeom>
        </p:spPr>
      </p:pic>
    </p:spTree>
    <p:extLst>
      <p:ext uri="{BB962C8B-B14F-4D97-AF65-F5344CB8AC3E}">
        <p14:creationId xmlns:p14="http://schemas.microsoft.com/office/powerpoint/2010/main" val="1562420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smtClean="0"/>
              <a:t>Click to edit Master text styles</a:t>
            </a:r>
          </a:p>
        </p:txBody>
      </p:sp>
    </p:spTree>
    <p:extLst>
      <p:ext uri="{BB962C8B-B14F-4D97-AF65-F5344CB8AC3E}">
        <p14:creationId xmlns:p14="http://schemas.microsoft.com/office/powerpoint/2010/main" val="1228008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irst Slide">
    <p:bg>
      <p:bgPr>
        <a:solidFill>
          <a:schemeClr val="accent4"/>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527" y="833198"/>
            <a:ext cx="4431474" cy="4431474"/>
          </a:xfrm>
          <a:prstGeom prst="rect">
            <a:avLst/>
          </a:prstGeom>
        </p:spPr>
      </p:pic>
      <p:sp>
        <p:nvSpPr>
          <p:cNvPr id="2" name="TextBox 1"/>
          <p:cNvSpPr txBox="1"/>
          <p:nvPr userDrawn="1"/>
        </p:nvSpPr>
        <p:spPr>
          <a:xfrm>
            <a:off x="1003276" y="2169000"/>
            <a:ext cx="3768980" cy="1938992"/>
          </a:xfrm>
          <a:prstGeom prst="rect">
            <a:avLst/>
          </a:prstGeom>
          <a:noFill/>
        </p:spPr>
        <p:txBody>
          <a:bodyPr wrap="none" rtlCol="0">
            <a:spAutoFit/>
          </a:bodyPr>
          <a:lstStyle/>
          <a:p>
            <a:r>
              <a:rPr lang="en-US" sz="6000" dirty="0" smtClean="0">
                <a:solidFill>
                  <a:schemeClr val="accent4"/>
                </a:solidFill>
                <a:latin typeface="+mj-lt"/>
                <a:cs typeface="Segoe UI Semibold" panose="020B0702040204020203" pitchFamily="34" charset="0"/>
              </a:rPr>
              <a:t>WINDOWS</a:t>
            </a:r>
            <a:endParaRPr lang="en-US" sz="6000" dirty="0" smtClean="0">
              <a:solidFill>
                <a:schemeClr val="accent4"/>
              </a:solidFill>
            </a:endParaRPr>
          </a:p>
          <a:p>
            <a:r>
              <a:rPr lang="en-US" sz="6000" dirty="0" smtClean="0">
                <a:solidFill>
                  <a:schemeClr val="accent4"/>
                </a:solidFill>
                <a:latin typeface="Segoe UI Semibold" panose="020B0702040204020203" pitchFamily="34" charset="0"/>
                <a:cs typeface="Segoe UI Semibold" panose="020B0702040204020203" pitchFamily="34" charset="0"/>
              </a:rPr>
              <a:t>CAMP</a:t>
            </a:r>
            <a:r>
              <a:rPr lang="en-US" sz="6000" baseline="30000" dirty="0" smtClean="0">
                <a:solidFill>
                  <a:schemeClr val="accent4"/>
                </a:solidFill>
                <a:latin typeface="Segoe UI Semibold" panose="020B0702040204020203" pitchFamily="34" charset="0"/>
                <a:cs typeface="Segoe UI Semibold" panose="020B0702040204020203" pitchFamily="34" charset="0"/>
              </a:rPr>
              <a:t>’13</a:t>
            </a:r>
            <a:endParaRPr lang="ru-RU" sz="6000" baseline="30000" dirty="0">
              <a:solidFill>
                <a:schemeClr val="accent4"/>
              </a:solidFill>
              <a:latin typeface="Segoe UI Semibold" panose="020B0702040204020203" pitchFamily="34" charset="0"/>
              <a:cs typeface="Segoe UI Semibold" panose="020B0702040204020203" pitchFamily="34" charset="0"/>
            </a:endParaRPr>
          </a:p>
        </p:txBody>
      </p:sp>
      <p:sp>
        <p:nvSpPr>
          <p:cNvPr id="5" name="Прямоугольник 8"/>
          <p:cNvSpPr/>
          <p:nvPr userDrawn="1"/>
        </p:nvSpPr>
        <p:spPr>
          <a:xfrm>
            <a:off x="5916000" y="2529000"/>
            <a:ext cx="419377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smtClean="0">
                <a:ln>
                  <a:noFill/>
                </a:ln>
                <a:solidFill>
                  <a:schemeClr val="bg1"/>
                </a:solidFill>
                <a:effectLst/>
                <a:uLnTx/>
                <a:uFillTx/>
                <a:latin typeface="+mj-lt"/>
              </a:rPr>
              <a:t>#</a:t>
            </a:r>
            <a:r>
              <a:rPr kumimoji="0" lang="en-US" sz="7200" b="0" i="0" u="none" strike="noStrike" kern="1200" cap="none" spc="0" normalizeH="0" baseline="0" noProof="0" dirty="0" err="1" smtClean="0">
                <a:ln>
                  <a:noFill/>
                </a:ln>
                <a:solidFill>
                  <a:schemeClr val="bg1"/>
                </a:solidFill>
                <a:effectLst/>
                <a:uLnTx/>
                <a:uFillTx/>
                <a:latin typeface="+mj-lt"/>
              </a:rPr>
              <a:t>wincamp</a:t>
            </a:r>
            <a:endParaRPr kumimoji="0" lang="en-US" sz="7200" b="0" i="0" u="none" strike="noStrike" kern="1200" cap="none" spc="0" normalizeH="0" baseline="0" noProof="0" dirty="0" smtClean="0">
              <a:ln>
                <a:noFill/>
              </a:ln>
              <a:solidFill>
                <a:schemeClr val="bg1"/>
              </a:solidFill>
              <a:effectLst/>
              <a:uLnTx/>
              <a:uFillTx/>
              <a:latin typeface="+mj-lt"/>
            </a:endParaRPr>
          </a:p>
        </p:txBody>
      </p:sp>
      <p:pic>
        <p:nvPicPr>
          <p:cNvPr id="6" name="Рисунок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09777" y="2734566"/>
            <a:ext cx="390580" cy="314369"/>
          </a:xfrm>
          <a:prstGeom prst="rect">
            <a:avLst/>
          </a:prstGeom>
          <a:noFill/>
          <a:ln>
            <a:noFill/>
          </a:ln>
        </p:spPr>
      </p:pic>
      <p:sp>
        <p:nvSpPr>
          <p:cNvPr id="8" name="TextBox 7">
            <a:hlinkClick r:id="rId4"/>
          </p:cNvPr>
          <p:cNvSpPr txBox="1"/>
          <p:nvPr userDrawn="1"/>
        </p:nvSpPr>
        <p:spPr>
          <a:xfrm>
            <a:off x="1003276" y="5769000"/>
            <a:ext cx="3112724" cy="58477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schemeClr val="bg1"/>
                </a:solidFill>
                <a:latin typeface="+mj-lt"/>
              </a:rPr>
              <a:t>windowscamp.ru</a:t>
            </a:r>
          </a:p>
        </p:txBody>
      </p:sp>
    </p:spTree>
    <p:extLst>
      <p:ext uri="{BB962C8B-B14F-4D97-AF65-F5344CB8AC3E}">
        <p14:creationId xmlns:p14="http://schemas.microsoft.com/office/powerpoint/2010/main" val="324802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5321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3412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609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6926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31302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437586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9186103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4190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167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56679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ssion">
    <p:bg>
      <p:bgPr>
        <a:solidFill>
          <a:schemeClr val="accent4"/>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chemeClr val="accent4">
                    <a:lumMod val="75000"/>
                  </a:schemeClr>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2175790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51612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204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7731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857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3187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94055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66816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81938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17870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442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2">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Tree>
    <p:extLst>
      <p:ext uri="{BB962C8B-B14F-4D97-AF65-F5344CB8AC3E}">
        <p14:creationId xmlns:p14="http://schemas.microsoft.com/office/powerpoint/2010/main" val="37503098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577117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5887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89820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180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280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05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632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99435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476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2"/>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09600" y="6356353"/>
            <a:ext cx="2844800" cy="365125"/>
          </a:xfrm>
          <a:prstGeom prst="rect">
            <a:avLst/>
          </a:prstGeom>
        </p:spPr>
        <p:txBody>
          <a:bodyPr/>
          <a:lstStyle/>
          <a:p>
            <a:fld id="{B9E0730F-B7E3-6A47-BE8A-187D77555B7C}" type="datetimeFigureOut">
              <a:rPr lang="en-US" smtClean="0"/>
              <a:pPr/>
              <a:t>12/6/2015</a:t>
            </a:fld>
            <a:endParaRPr lang="en-US"/>
          </a:p>
        </p:txBody>
      </p:sp>
      <p:sp>
        <p:nvSpPr>
          <p:cNvPr id="6" name="Footer Placeholder 5"/>
          <p:cNvSpPr>
            <a:spLocks noGrp="1"/>
          </p:cNvSpPr>
          <p:nvPr>
            <p:ph type="ftr" sz="quarter" idx="11"/>
          </p:nvPr>
        </p:nvSpPr>
        <p:spPr>
          <a:xfrm>
            <a:off x="4165600" y="6356353"/>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3"/>
            <a:ext cx="2844800" cy="365125"/>
          </a:xfrm>
          <a:prstGeom prst="rect">
            <a:avLst/>
          </a:prstGeom>
        </p:spPr>
        <p:txBody>
          <a:bodyPr/>
          <a:lstStyle/>
          <a:p>
            <a:fld id="{B9A3E85D-0FC7-164D-9B9E-D8CDD8FC5B09}" type="slidenum">
              <a:rPr lang="en-US" smtClean="0"/>
              <a:pPr/>
              <a:t>‹#›</a:t>
            </a:fld>
            <a:endParaRPr lang="en-US"/>
          </a:p>
        </p:txBody>
      </p:sp>
      <p:sp>
        <p:nvSpPr>
          <p:cNvPr id="12" name="Rectangle 11"/>
          <p:cNvSpPr/>
          <p:nvPr userDrawn="1"/>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Rectangle 12"/>
          <p:cNvSpPr/>
          <p:nvPr userDrawn="1"/>
        </p:nvSpPr>
        <p:spPr>
          <a:xfrm>
            <a:off x="0" y="2"/>
            <a:ext cx="526218"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764459" y="97165"/>
            <a:ext cx="11314128" cy="706308"/>
          </a:xfrm>
        </p:spPr>
        <p:txBody>
          <a:bodyPr tIns="0" anchor="t"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06793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0" y="1269000"/>
            <a:ext cx="12192000" cy="2880000"/>
          </a:xfrm>
          <a:solidFill>
            <a:schemeClr val="bg1"/>
          </a:solidFill>
        </p:spPr>
        <p:txBody>
          <a:bodyPr lIns="1080000" rIns="1080000" anchor="b"/>
          <a:lstStyle>
            <a:lvl1pPr algn="l">
              <a:defRPr sz="6000">
                <a:solidFill>
                  <a:schemeClr val="accent1">
                    <a:lumMod val="75000"/>
                  </a:schemeClr>
                </a:solidFill>
              </a:defRPr>
            </a:lvl1pPr>
          </a:lstStyle>
          <a:p>
            <a:r>
              <a:rPr lang="en-US" dirty="0" smtClean="0"/>
              <a:t/>
            </a:r>
            <a:br>
              <a:rPr lang="en-US" dirty="0" smtClean="0"/>
            </a:br>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8460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6" name="Рисунок 5"/>
          <p:cNvSpPr>
            <a:spLocks noGrp="1"/>
          </p:cNvSpPr>
          <p:nvPr>
            <p:ph type="pic" sz="quarter" idx="10"/>
          </p:nvPr>
        </p:nvSpPr>
        <p:spPr>
          <a:xfrm>
            <a:off x="9651368" y="1628706"/>
            <a:ext cx="2159000" cy="2160587"/>
          </a:xfrm>
          <a:prstGeom prst="wedgeEllipseCallout">
            <a:avLst>
              <a:gd name="adj1" fmla="val -47657"/>
              <a:gd name="adj2" fmla="val 51214"/>
            </a:avLst>
          </a:prstGeom>
          <a:solidFill>
            <a:schemeClr val="tx2"/>
          </a:solidFill>
        </p:spPr>
        <p:txBody>
          <a:bodyPr/>
          <a:lstStyle/>
          <a:p>
            <a:endParaRPr lang="ru-RU"/>
          </a:p>
        </p:txBody>
      </p:sp>
      <p:sp>
        <p:nvSpPr>
          <p:cNvPr id="5" name="Rectangle 4"/>
          <p:cNvSpPr/>
          <p:nvPr userDrawn="1"/>
        </p:nvSpPr>
        <p:spPr>
          <a:xfrm>
            <a:off x="5888251" y="3244334"/>
            <a:ext cx="415498" cy="369332"/>
          </a:xfrm>
          <a:prstGeom prst="rect">
            <a:avLst/>
          </a:prstGeom>
        </p:spPr>
        <p:txBody>
          <a:bodyPr wrap="none">
            <a:spAutoFit/>
          </a:bodyPr>
          <a:lstStyle/>
          <a:p>
            <a:r>
              <a:rPr lang="ru-RU" sz="1800" dirty="0" smtClean="0">
                <a:solidFill>
                  <a:schemeClr val="bg1"/>
                </a:solidFill>
                <a:ea typeface="Segoe UI Symbol" panose="020B0502040204020203" pitchFamily="34" charset="0"/>
              </a:rPr>
              <a:t></a:t>
            </a:r>
            <a:endParaRPr lang="ru-RU" sz="1800" dirty="0">
              <a:solidFill>
                <a:schemeClr val="bg1"/>
              </a:solidFill>
            </a:endParaRPr>
          </a:p>
        </p:txBody>
      </p:sp>
      <p:sp>
        <p:nvSpPr>
          <p:cNvPr id="9" name="TextBox 8"/>
          <p:cNvSpPr txBox="1"/>
          <p:nvPr userDrawn="1"/>
        </p:nvSpPr>
        <p:spPr>
          <a:xfrm>
            <a:off x="11496000" y="6129000"/>
            <a:ext cx="595035" cy="584775"/>
          </a:xfrm>
          <a:prstGeom prst="rect">
            <a:avLst/>
          </a:prstGeom>
          <a:noFill/>
        </p:spPr>
        <p:txBody>
          <a:bodyPr wrap="none" rtlCol="0">
            <a:spAutoFit/>
          </a:bodyPr>
          <a:lstStyle/>
          <a:p>
            <a:r>
              <a:rPr lang="ru-RU" sz="3200" dirty="0" smtClean="0">
                <a:solidFill>
                  <a:schemeClr val="bg1"/>
                </a:solidFill>
                <a:ea typeface="Segoe UI Symbol" panose="020B0502040204020203" pitchFamily="34" charset="0"/>
              </a:rPr>
              <a:t></a:t>
            </a:r>
            <a:endParaRPr lang="ru-RU" sz="3200" dirty="0">
              <a:solidFill>
                <a:schemeClr val="bg1"/>
              </a:solidFill>
            </a:endParaRPr>
          </a:p>
        </p:txBody>
      </p:sp>
    </p:spTree>
    <p:extLst>
      <p:ext uri="{BB962C8B-B14F-4D97-AF65-F5344CB8AC3E}">
        <p14:creationId xmlns:p14="http://schemas.microsoft.com/office/powerpoint/2010/main" val="1214532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777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30609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a:xfrm>
            <a:off x="269241" y="1189178"/>
            <a:ext cx="11653521" cy="1454527"/>
          </a:xfrm>
        </p:spPr>
        <p:txBody>
          <a:bodyPr/>
          <a:lstStyle>
            <a:lvl1pPr marL="0" indent="0">
              <a:buNone/>
              <a:defRPr lang="en-US" dirty="0" smtClean="0"/>
            </a:lvl1pPr>
            <a:lvl2pPr marL="0" indent="0">
              <a:buNone/>
              <a:defRPr/>
            </a:lvl2pPr>
            <a:lvl3pPr marL="272998" indent="-185702">
              <a:buFont typeface="Wingdings" panose="05000000000000000000" pitchFamily="2" charset="2"/>
              <a:buChar char="§"/>
              <a:defRPr/>
            </a:lvl3pPr>
            <a:lvl4pPr marL="1371337" indent="0">
              <a:buNone/>
              <a:defRPr/>
            </a:lvl4pPr>
            <a:lvl5pPr marL="1828449"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2705182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3851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8216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8599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797223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247210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6415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5566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4972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emo">
    <p:bg>
      <p:bgPr>
        <a:solidFill>
          <a:srgbClr val="8C0095"/>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1269000"/>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Tree>
    <p:extLst>
      <p:ext uri="{BB962C8B-B14F-4D97-AF65-F5344CB8AC3E}">
        <p14:creationId xmlns:p14="http://schemas.microsoft.com/office/powerpoint/2010/main" val="13265980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25966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619080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883985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715879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8783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589594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9451427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4113703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5261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VS">
    <p:bg>
      <p:bgPr>
        <a:solidFill>
          <a:srgbClr val="8C009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
          <a:stretch/>
        </p:blipFill>
        <p:spPr>
          <a:xfrm>
            <a:off x="11316000" y="5949000"/>
            <a:ext cx="616920" cy="762002"/>
          </a:xfrm>
          <a:prstGeom prst="rect">
            <a:avLst/>
          </a:prstGeom>
        </p:spPr>
      </p:pic>
      <p:sp>
        <p:nvSpPr>
          <p:cNvPr id="2" name="Заголовок 1"/>
          <p:cNvSpPr>
            <a:spLocks noGrp="1"/>
          </p:cNvSpPr>
          <p:nvPr>
            <p:ph type="ctrTitle"/>
          </p:nvPr>
        </p:nvSpPr>
        <p:spPr>
          <a:xfrm>
            <a:off x="0" y="1285276"/>
            <a:ext cx="12192000" cy="2880000"/>
          </a:xfrm>
          <a:solidFill>
            <a:schemeClr val="bg1"/>
          </a:solidFill>
        </p:spPr>
        <p:txBody>
          <a:bodyPr lIns="1080000" rIns="1080000" anchor="b"/>
          <a:lstStyle>
            <a:lvl1pPr algn="l">
              <a:defRPr sz="6000">
                <a:solidFill>
                  <a:srgbClr val="8C0095"/>
                </a:solidFill>
              </a:defRPr>
            </a:lvl1pPr>
          </a:lstStyle>
          <a:p>
            <a:r>
              <a:rPr lang="ru-RU" dirty="0" smtClean="0"/>
              <a:t>Образец заголовка</a:t>
            </a:r>
            <a:endParaRPr lang="ru-RU" dirty="0"/>
          </a:p>
        </p:txBody>
      </p:sp>
      <p:sp>
        <p:nvSpPr>
          <p:cNvPr id="3" name="Подзаголовок 2"/>
          <p:cNvSpPr>
            <a:spLocks noGrp="1"/>
          </p:cNvSpPr>
          <p:nvPr>
            <p:ph type="subTitle" idx="1"/>
          </p:nvPr>
        </p:nvSpPr>
        <p:spPr>
          <a:xfrm>
            <a:off x="1056000" y="4329000"/>
            <a:ext cx="9144000" cy="1452017"/>
          </a:xfrm>
        </p:spPr>
        <p:txBody>
          <a:bodyPr lIns="36000" rIns="36000">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pic>
        <p:nvPicPr>
          <p:cNvPr id="4" name="Рисунок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4460" y="1449000"/>
            <a:ext cx="352474" cy="362001"/>
          </a:xfrm>
          <a:prstGeom prst="rect">
            <a:avLst/>
          </a:prstGeom>
          <a:noFill/>
          <a:ln>
            <a:noFill/>
          </a:ln>
        </p:spPr>
      </p:pic>
      <p:sp>
        <p:nvSpPr>
          <p:cNvPr id="5" name="TextBox 4"/>
          <p:cNvSpPr txBox="1"/>
          <p:nvPr userDrawn="1"/>
        </p:nvSpPr>
        <p:spPr>
          <a:xfrm>
            <a:off x="1056000" y="904334"/>
            <a:ext cx="733140" cy="369332"/>
          </a:xfrm>
          <a:prstGeom prst="rect">
            <a:avLst/>
          </a:prstGeom>
          <a:noFill/>
        </p:spPr>
        <p:txBody>
          <a:bodyPr wrap="none" lIns="36000" rIns="36000" rtlCol="0">
            <a:spAutoFit/>
          </a:bodyPr>
          <a:lstStyle/>
          <a:p>
            <a:r>
              <a:rPr lang="en-US" dirty="0" smtClean="0">
                <a:solidFill>
                  <a:schemeClr val="bg1"/>
                </a:solidFill>
              </a:rPr>
              <a:t>DEMO</a:t>
            </a:r>
            <a:endParaRPr lang="ru-RU" dirty="0">
              <a:solidFill>
                <a:schemeClr val="bg1"/>
              </a:solidFill>
            </a:endParaRPr>
          </a:p>
        </p:txBody>
      </p:sp>
    </p:spTree>
    <p:extLst>
      <p:ext uri="{BB962C8B-B14F-4D97-AF65-F5344CB8AC3E}">
        <p14:creationId xmlns:p14="http://schemas.microsoft.com/office/powerpoint/2010/main" val="230251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417329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89274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638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2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3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7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02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96915400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38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02760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2935404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9766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7492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37703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03530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8551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82661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23339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736365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41529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33475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text wo bullets)">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369000"/>
            <a:ext cx="10297800" cy="720000"/>
          </a:xfrm>
        </p:spPr>
        <p:txBody>
          <a:bodyPr/>
          <a:lstStyle/>
          <a:p>
            <a:r>
              <a:rPr lang="ru-RU" smtClean="0"/>
              <a:t>Образец заголовка</a:t>
            </a:r>
            <a:endParaRPr lang="ru-RU"/>
          </a:p>
        </p:txBody>
      </p:sp>
      <p:sp>
        <p:nvSpPr>
          <p:cNvPr id="3" name="Объект 2"/>
          <p:cNvSpPr>
            <a:spLocks noGrp="1"/>
          </p:cNvSpPr>
          <p:nvPr>
            <p:ph idx="1"/>
          </p:nvPr>
        </p:nvSpPr>
        <p:spPr/>
        <p:txBody>
          <a:bodyPr/>
          <a:lstStyle>
            <a:lvl1pPr marL="0" indent="0">
              <a:buNone/>
              <a:defRPr lang="en-US" dirty="0" smtClean="0"/>
            </a:lvl1pPr>
            <a:lvl2pPr marL="0" indent="0">
              <a:buNone/>
              <a:defRPr/>
            </a:lvl2pPr>
            <a:lvl3pPr marL="273050" indent="-185738">
              <a:buFont typeface="Wingdings" panose="05000000000000000000" pitchFamily="2" charset="2"/>
              <a:buChar char="§"/>
              <a:defRPr/>
            </a:lvl3pPr>
            <a:lvl4pPr marL="1371600" indent="0">
              <a:buNone/>
              <a:defRPr/>
            </a:lvl4pPr>
            <a:lvl5pPr marL="1828800" indent="0">
              <a:buNone/>
              <a:defRPr/>
            </a:lvl5pPr>
          </a:lstStyle>
          <a:p>
            <a:pPr lvl="0"/>
            <a:r>
              <a:rPr lang="ru-RU" dirty="0" smtClean="0"/>
              <a:t>Образец текста</a:t>
            </a:r>
            <a:endParaRPr lang="en-US" dirty="0" smtClean="0"/>
          </a:p>
          <a:p>
            <a:pPr lvl="1"/>
            <a:r>
              <a:rPr lang="ru-RU" dirty="0" smtClean="0"/>
              <a:t>Второй уровень</a:t>
            </a:r>
          </a:p>
          <a:p>
            <a:pPr lvl="2"/>
            <a:r>
              <a:rPr lang="ru-RU" dirty="0" smtClean="0"/>
              <a:t>Третий уровень</a:t>
            </a:r>
            <a:endParaRPr lang="ru-RU" dirty="0"/>
          </a:p>
        </p:txBody>
      </p:sp>
    </p:spTree>
    <p:extLst>
      <p:ext uri="{BB962C8B-B14F-4D97-AF65-F5344CB8AC3E}">
        <p14:creationId xmlns:p14="http://schemas.microsoft.com/office/powerpoint/2010/main" val="3346106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1230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53602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8093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732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81000353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88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5920168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940618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06904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4331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image" Target="../media/image6.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image" Target="../media/image20.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theme" Target="../theme/theme5.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34" Type="http://schemas.openxmlformats.org/officeDocument/2006/relationships/image" Target="../media/image6.png"/><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theme" Target="../theme/theme6.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6000" y="549000"/>
            <a:ext cx="10297800" cy="720000"/>
          </a:xfrm>
          <a:prstGeom prst="rect">
            <a:avLst/>
          </a:prstGeom>
        </p:spPr>
        <p:txBody>
          <a:bodyPr vert="horz" lIns="36000" tIns="45720" rIns="3600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1056000" y="1449000"/>
            <a:ext cx="10297800" cy="4860000"/>
          </a:xfrm>
          <a:prstGeom prst="rect">
            <a:avLst/>
          </a:prstGeom>
        </p:spPr>
        <p:txBody>
          <a:bodyPr vert="horz" lIns="36000" tIns="45720" rIns="3600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p:txBody>
      </p:sp>
    </p:spTree>
    <p:extLst>
      <p:ext uri="{BB962C8B-B14F-4D97-AF65-F5344CB8AC3E}">
        <p14:creationId xmlns:p14="http://schemas.microsoft.com/office/powerpoint/2010/main" val="1536456828"/>
      </p:ext>
    </p:extLst>
  </p:cSld>
  <p:clrMap bg1="lt1" tx1="dk1" bg2="lt2" tx2="dk2" accent1="accent1" accent2="accent2" accent3="accent3" accent4="accent4" accent5="accent5" accent6="accent6" hlink="hlink" folHlink="folHlink"/>
  <p:sldLayoutIdLst>
    <p:sldLayoutId id="2147483656" r:id="rId1"/>
    <p:sldLayoutId id="2147483669" r:id="rId2"/>
    <p:sldLayoutId id="2147483649" r:id="rId3"/>
    <p:sldLayoutId id="2147483667" r:id="rId4"/>
    <p:sldLayoutId id="2147483668" r:id="rId5"/>
    <p:sldLayoutId id="2147483657" r:id="rId6"/>
    <p:sldLayoutId id="2147483658" r:id="rId7"/>
    <p:sldLayoutId id="2147483650" r:id="rId8"/>
    <p:sldLayoutId id="2147483659" r:id="rId9"/>
    <p:sldLayoutId id="2147483661" r:id="rId10"/>
    <p:sldLayoutId id="2147483654" r:id="rId11"/>
    <p:sldLayoutId id="2147483655" r:id="rId12"/>
    <p:sldLayoutId id="2147483660" r:id="rId13"/>
    <p:sldLayoutId id="2147483662" r:id="rId14"/>
    <p:sldLayoutId id="2147483663" r:id="rId15"/>
    <p:sldLayoutId id="2147483664" r:id="rId16"/>
    <p:sldLayoutId id="2147483666" r:id="rId17"/>
    <p:sldLayoutId id="2147483665" r:id="rId18"/>
    <p:sldLayoutId id="2147483676" r:id="rId19"/>
    <p:sldLayoutId id="2147483680" r:id="rId20"/>
  </p:sldLayoutIdLst>
  <p:txStyles>
    <p:titleStyle>
      <a:lvl1pPr algn="l" defTabSz="91440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3200" kern="1200">
          <a:solidFill>
            <a:schemeClr val="accent4">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2">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257563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228633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7264678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2980875"/>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8745048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17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0.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p:txBody>
          <a:bodyPr anchor="ctr">
            <a:noAutofit/>
          </a:bodyPr>
          <a:lstStyle/>
          <a:p>
            <a:pPr defTabSz="762000">
              <a:lnSpc>
                <a:spcPct val="100000"/>
              </a:lnSpc>
            </a:pPr>
            <a:r>
              <a:rPr lang="ru-RU" sz="4000" dirty="0" smtClean="0"/>
              <a:t>Введение в разработку </a:t>
            </a:r>
            <a:r>
              <a:rPr lang="ru-RU" sz="4000" dirty="0" smtClean="0"/>
              <a:t>универсальных приложений на платформе </a:t>
            </a:r>
            <a:r>
              <a:rPr lang="en-US" sz="4000" dirty="0" smtClean="0"/>
              <a:t>Windows</a:t>
            </a:r>
            <a:br>
              <a:rPr lang="en-US" sz="4000" dirty="0" smtClean="0"/>
            </a:br>
            <a:r>
              <a:rPr lang="ru-RU" sz="4000" dirty="0" smtClean="0"/>
              <a:t/>
            </a:r>
            <a:br>
              <a:rPr lang="ru-RU" sz="4000" dirty="0" smtClean="0"/>
            </a:br>
            <a:r>
              <a:rPr lang="ru-RU" sz="4000" dirty="0" smtClean="0"/>
              <a:t>Модуль </a:t>
            </a:r>
            <a:r>
              <a:rPr lang="ru-RU" sz="4000" dirty="0"/>
              <a:t>4</a:t>
            </a:r>
            <a:r>
              <a:rPr lang="ru-RU" sz="4000" dirty="0" smtClean="0"/>
              <a:t>: Адаптивный интерфейс</a:t>
            </a:r>
            <a:endParaRPr lang="ru-RU" sz="4000" dirty="0"/>
          </a:p>
        </p:txBody>
      </p:sp>
      <p:sp>
        <p:nvSpPr>
          <p:cNvPr id="5" name="Подзаголовок 4"/>
          <p:cNvSpPr>
            <a:spLocks noGrp="1"/>
          </p:cNvSpPr>
          <p:nvPr>
            <p:ph type="subTitle" idx="1"/>
          </p:nvPr>
        </p:nvSpPr>
        <p:spPr>
          <a:xfrm>
            <a:off x="2136000" y="4329000"/>
            <a:ext cx="9360000" cy="1452017"/>
          </a:xfrm>
        </p:spPr>
        <p:txBody>
          <a:bodyPr>
            <a:normAutofit fontScale="92500" lnSpcReduction="20000"/>
          </a:bodyPr>
          <a:lstStyle/>
          <a:p>
            <a:r>
              <a:rPr lang="ru-RU" dirty="0" smtClean="0"/>
              <a:t>Дмитрий Сошников</a:t>
            </a:r>
            <a:endParaRPr lang="en-US" dirty="0" smtClean="0"/>
          </a:p>
          <a:p>
            <a:r>
              <a:rPr lang="en-US" sz="2400" dirty="0" smtClean="0"/>
              <a:t>dmitryso@microsoft.com | twitter.com/</a:t>
            </a:r>
            <a:r>
              <a:rPr lang="en-US" sz="2400" dirty="0" err="1" smtClean="0"/>
              <a:t>shwars</a:t>
            </a:r>
            <a:r>
              <a:rPr lang="en-US" sz="2400" dirty="0" smtClean="0"/>
              <a:t> | blog.soshnikov.com</a:t>
            </a:r>
          </a:p>
          <a:p>
            <a:r>
              <a:rPr lang="en-US" sz="2400" dirty="0" smtClean="0"/>
              <a:t>Microsoft</a:t>
            </a:r>
            <a:endParaRPr lang="ru-RU"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000" y="4332017"/>
            <a:ext cx="1539187" cy="1449000"/>
          </a:xfrm>
          <a:prstGeom prst="ellipse">
            <a:avLst/>
          </a:prstGeom>
          <a:ln w="3175" cap="rnd">
            <a:solidFill>
              <a:srgbClr val="333333"/>
            </a:solidFill>
          </a:ln>
          <a:effectLst/>
        </p:spPr>
      </p:pic>
    </p:spTree>
    <p:extLst>
      <p:ext uri="{BB962C8B-B14F-4D97-AF65-F5344CB8AC3E}">
        <p14:creationId xmlns:p14="http://schemas.microsoft.com/office/powerpoint/2010/main" val="252059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6000" y="2169000"/>
            <a:ext cx="3600000" cy="1080190"/>
            <a:chOff x="601613" y="2344928"/>
            <a:chExt cx="5948112" cy="1172881"/>
          </a:xfrm>
        </p:grpSpPr>
        <p:sp>
          <p:nvSpPr>
            <p:cNvPr id="4" name="Rectangle 3"/>
            <p:cNvSpPr/>
            <p:nvPr/>
          </p:nvSpPr>
          <p:spPr>
            <a:xfrm>
              <a:off x="601613" y="2345134"/>
              <a:ext cx="5948112" cy="1172675"/>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Reposition</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1</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18" name="Group 17"/>
          <p:cNvGrpSpPr/>
          <p:nvPr/>
        </p:nvGrpSpPr>
        <p:grpSpPr>
          <a:xfrm>
            <a:off x="4427723" y="2169281"/>
            <a:ext cx="3599842" cy="1079816"/>
            <a:chOff x="3724285" y="1651124"/>
            <a:chExt cx="5504811" cy="1205707"/>
          </a:xfrm>
        </p:grpSpPr>
        <p:sp>
          <p:nvSpPr>
            <p:cNvPr id="7" name="Rectangle 6"/>
            <p:cNvSpPr/>
            <p:nvPr/>
          </p:nvSpPr>
          <p:spPr>
            <a:xfrm>
              <a:off x="3724285" y="1651124"/>
              <a:ext cx="5504811" cy="1205707"/>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Reveal</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2" name="Rectangle 11"/>
            <p:cNvSpPr/>
            <p:nvPr/>
          </p:nvSpPr>
          <p:spPr>
            <a:xfrm>
              <a:off x="3724285" y="165497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4</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3" name="Group 2"/>
          <p:cNvGrpSpPr/>
          <p:nvPr/>
        </p:nvGrpSpPr>
        <p:grpSpPr>
          <a:xfrm>
            <a:off x="515998" y="3428844"/>
            <a:ext cx="3600000" cy="1080000"/>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Resize</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2</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19" name="Group 18"/>
          <p:cNvGrpSpPr/>
          <p:nvPr/>
        </p:nvGrpSpPr>
        <p:grpSpPr>
          <a:xfrm>
            <a:off x="4427723" y="3450149"/>
            <a:ext cx="3600000" cy="1080000"/>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Replace</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5</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6" name="Group 5"/>
          <p:cNvGrpSpPr/>
          <p:nvPr/>
        </p:nvGrpSpPr>
        <p:grpSpPr>
          <a:xfrm>
            <a:off x="515998" y="4688682"/>
            <a:ext cx="3600000" cy="1080000"/>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Reflow</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3</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grpSp>
        <p:nvGrpSpPr>
          <p:cNvPr id="20" name="Group 19"/>
          <p:cNvGrpSpPr/>
          <p:nvPr/>
        </p:nvGrpSpPr>
        <p:grpSpPr>
          <a:xfrm>
            <a:off x="4427723" y="4688682"/>
            <a:ext cx="3600000" cy="1080000"/>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Re-architect</a:t>
              </a:r>
              <a:endParaRPr kumimoji="0" lang="en-GB" sz="40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rPr>
                <a:t>6</a:t>
              </a:r>
              <a:endParaRPr kumimoji="0" lang="en-GB" sz="1800" b="0" i="0" u="none" strike="noStrike" kern="0" cap="none" spc="0" normalizeH="0" baseline="0" noProof="0" dirty="0">
                <a:ln>
                  <a:noFill/>
                </a:ln>
                <a:solidFill>
                  <a:srgbClr val="FFFFFF"/>
                </a:solidFill>
                <a:effectLst/>
                <a:uLnTx/>
                <a:uFillTx/>
                <a:latin typeface="Segoe UI Light" panose="020B0502040204020203" pitchFamily="34" charset="0"/>
                <a:ea typeface="Microsoft JhengHei"/>
                <a:cs typeface="Segoe UI Light" panose="020B0502040204020203" pitchFamily="34" charset="0"/>
              </a:endParaRPr>
            </a:p>
          </p:txBody>
        </p:sp>
      </p:grpSp>
      <p:sp>
        <p:nvSpPr>
          <p:cNvPr id="17" name="Title 2"/>
          <p:cNvSpPr>
            <a:spLocks noGrp="1"/>
          </p:cNvSpPr>
          <p:nvPr>
            <p:ph type="title"/>
          </p:nvPr>
        </p:nvSpPr>
        <p:spPr/>
        <p:txBody>
          <a:bodyPr>
            <a:normAutofit/>
          </a:bodyPr>
          <a:lstStyle/>
          <a:p>
            <a:pPr algn="ctr"/>
            <a:r>
              <a:rPr lang="ru-RU" dirty="0" smtClean="0">
                <a:latin typeface="Segoe UI Light" panose="020B0502040204020203" pitchFamily="34" charset="0"/>
                <a:cs typeface="Segoe UI Light" panose="020B0502040204020203" pitchFamily="34" charset="0"/>
              </a:rPr>
              <a:t>Стандартные приемы адаптивного дизайна</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627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Адаптивный дизайн</a:t>
            </a:r>
            <a:endParaRPr lang="en-US" dirty="0"/>
          </a:p>
        </p:txBody>
      </p:sp>
      <p:sp>
        <p:nvSpPr>
          <p:cNvPr id="3" name="Text Placeholder 2"/>
          <p:cNvSpPr>
            <a:spLocks noGrp="1"/>
          </p:cNvSpPr>
          <p:nvPr>
            <p:ph type="body" sz="quarter" idx="10"/>
          </p:nvPr>
        </p:nvSpPr>
        <p:spPr>
          <a:xfrm>
            <a:off x="2021134" y="1013881"/>
            <a:ext cx="6344777" cy="2126662"/>
          </a:xfrm>
        </p:spPr>
        <p:txBody>
          <a:bodyPr/>
          <a:lstStyle/>
          <a:p>
            <a:r>
              <a:rPr lang="ru-RU" sz="2800" dirty="0" smtClean="0"/>
              <a:t>Страница адаптируется к размеру экрана и ориентации</a:t>
            </a:r>
            <a:endParaRPr lang="en-US" sz="2800" dirty="0"/>
          </a:p>
          <a:p>
            <a:pPr lvl="1"/>
            <a:r>
              <a:rPr lang="ru-RU" dirty="0" smtClean="0"/>
              <a:t>Используем </a:t>
            </a:r>
            <a:r>
              <a:rPr lang="en-US" dirty="0" smtClean="0"/>
              <a:t>Visual States </a:t>
            </a:r>
            <a:r>
              <a:rPr lang="ru-RU" dirty="0" smtClean="0"/>
              <a:t>и адаптивные триггеры (</a:t>
            </a:r>
            <a:r>
              <a:rPr lang="en-US" dirty="0" smtClean="0"/>
              <a:t>Adaptive Triggers</a:t>
            </a:r>
            <a:r>
              <a:rPr lang="ru-RU" dirty="0" smtClean="0"/>
              <a:t>)</a:t>
            </a:r>
            <a:r>
              <a:rPr lang="en-US" dirty="0" smtClean="0"/>
              <a:t> </a:t>
            </a:r>
            <a:r>
              <a:rPr lang="ru-RU" dirty="0" smtClean="0"/>
              <a:t>для изменения размещения</a:t>
            </a:r>
            <a:endParaRPr lang="en-US" dirty="0" smtClean="0"/>
          </a:p>
          <a:p>
            <a:pPr lvl="1"/>
            <a:r>
              <a:rPr lang="ru-RU" dirty="0" smtClean="0"/>
              <a:t>Используем </a:t>
            </a:r>
            <a:r>
              <a:rPr lang="en-US" dirty="0" err="1" smtClean="0"/>
              <a:t>RelativePanel</a:t>
            </a:r>
            <a:r>
              <a:rPr lang="en-US" dirty="0" smtClean="0"/>
              <a:t> </a:t>
            </a:r>
            <a:r>
              <a:rPr lang="ru-RU" dirty="0" smtClean="0"/>
              <a:t>для ре-позиционирования элементов дизайна относительно друг друга</a:t>
            </a:r>
            <a:endParaRPr lang="en-US" dirty="0" smtClean="0"/>
          </a:p>
          <a:p>
            <a:pPr lvl="1"/>
            <a:endParaRPr lang="en-US" dirty="0"/>
          </a:p>
        </p:txBody>
      </p:sp>
      <p:grpSp>
        <p:nvGrpSpPr>
          <p:cNvPr id="10" name="Group 9"/>
          <p:cNvGrpSpPr/>
          <p:nvPr/>
        </p:nvGrpSpPr>
        <p:grpSpPr>
          <a:xfrm>
            <a:off x="232941" y="3143799"/>
            <a:ext cx="6637835" cy="3588621"/>
            <a:chOff x="3473611" y="1895875"/>
            <a:chExt cx="8850447" cy="4784828"/>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884" y="1164053"/>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71394" y="1401257"/>
            <a:ext cx="1449121" cy="2663785"/>
          </a:xfrm>
          <a:prstGeom prst="rect">
            <a:avLst/>
          </a:prstGeom>
        </p:spPr>
      </p:pic>
    </p:spTree>
    <p:extLst>
      <p:ext uri="{BB962C8B-B14F-4D97-AF65-F5344CB8AC3E}">
        <p14:creationId xmlns:p14="http://schemas.microsoft.com/office/powerpoint/2010/main" val="8514596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6000" y="369000"/>
            <a:ext cx="11017800" cy="720000"/>
          </a:xfrm>
        </p:spPr>
        <p:txBody>
          <a:bodyPr/>
          <a:lstStyle/>
          <a:p>
            <a:r>
              <a:rPr lang="en-US" dirty="0" smtClean="0"/>
              <a:t>Visual State Triggers</a:t>
            </a:r>
            <a:endParaRPr lang="ru-RU" dirty="0"/>
          </a:p>
        </p:txBody>
      </p:sp>
      <p:sp>
        <p:nvSpPr>
          <p:cNvPr id="4" name="Объект 3"/>
          <p:cNvSpPr>
            <a:spLocks noGrp="1"/>
          </p:cNvSpPr>
          <p:nvPr>
            <p:ph idx="1"/>
          </p:nvPr>
        </p:nvSpPr>
        <p:spPr>
          <a:xfrm>
            <a:off x="336000" y="1449000"/>
            <a:ext cx="6840000" cy="4860000"/>
          </a:xfrm>
        </p:spPr>
        <p:txBody>
          <a:bodyPr>
            <a:normAutofit fontScale="77500" lnSpcReduction="20000"/>
          </a:bodyPr>
          <a:lstStyle/>
          <a:p>
            <a:r>
              <a:rPr lang="en-US" dirty="0">
                <a:solidFill>
                  <a:srgbClr val="0000FF"/>
                </a:solidFill>
                <a:highlight>
                  <a:srgbClr val="FFFFFF"/>
                </a:highlight>
              </a:rPr>
              <a:t>&lt;</a:t>
            </a:r>
            <a:r>
              <a:rPr lang="en-US" dirty="0" err="1">
                <a:solidFill>
                  <a:srgbClr val="A31515"/>
                </a:solidFill>
                <a:highlight>
                  <a:srgbClr val="FFFFFF"/>
                </a:highlight>
              </a:rPr>
              <a:t>VisualStateManager.VisualStateGroups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VisualStateGroup</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a:t>
            </a:r>
            <a:r>
              <a:rPr lang="en-US" dirty="0">
                <a:solidFill>
                  <a:srgbClr val="FF0000"/>
                </a:solidFill>
                <a:highlight>
                  <a:srgbClr val="FFFFFF"/>
                </a:highlight>
              </a:rPr>
              <a:t> x</a:t>
            </a:r>
            <a:r>
              <a:rPr lang="en-US" dirty="0">
                <a:solidFill>
                  <a:srgbClr val="0000FF"/>
                </a:solidFill>
                <a:highlight>
                  <a:srgbClr val="FFFFFF"/>
                </a:highlight>
              </a:rPr>
              <a:t>:</a:t>
            </a:r>
            <a:r>
              <a:rPr lang="en-US" dirty="0">
                <a:solidFill>
                  <a:srgbClr val="FF0000"/>
                </a:solidFill>
                <a:highlight>
                  <a:srgbClr val="FFFFFF"/>
                </a:highlight>
              </a:rPr>
              <a:t>Name</a:t>
            </a:r>
            <a:r>
              <a:rPr lang="en-US" dirty="0">
                <a:solidFill>
                  <a:srgbClr val="0000FF"/>
                </a:solidFill>
                <a:highlight>
                  <a:srgbClr val="FFFFFF"/>
                </a:highlight>
              </a:rPr>
              <a:t>="WideState"&gt;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VisualState.StateTriggers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AdaptiveTrigger</a:t>
            </a:r>
            <a:r>
              <a:rPr lang="en-US" dirty="0">
                <a:solidFill>
                  <a:srgbClr val="FF0000"/>
                </a:solidFill>
                <a:highlight>
                  <a:srgbClr val="FFFFFF"/>
                </a:highlight>
              </a:rPr>
              <a:t> </a:t>
            </a:r>
            <a:r>
              <a:rPr lang="en-US" dirty="0" err="1">
                <a:solidFill>
                  <a:srgbClr val="FF0000"/>
                </a:solidFill>
                <a:highlight>
                  <a:srgbClr val="FFFFFF"/>
                </a:highlight>
              </a:rPr>
              <a:t>MinWindowWidth</a:t>
            </a:r>
            <a:r>
              <a:rPr lang="en-US" dirty="0">
                <a:solidFill>
                  <a:srgbClr val="0000FF"/>
                </a:solidFill>
                <a:highlight>
                  <a:srgbClr val="FFFFFF"/>
                </a:highlight>
              </a:rPr>
              <a:t>="1024" /&gt;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VisualState.StateTriggers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VisualState.Setters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a:solidFill>
                  <a:srgbClr val="A31515"/>
                </a:solidFill>
                <a:highlight>
                  <a:srgbClr val="FFFFFF"/>
                </a:highlight>
              </a:rPr>
              <a:t>Setter</a:t>
            </a:r>
            <a:r>
              <a:rPr lang="en-US" dirty="0">
                <a:solidFill>
                  <a:srgbClr val="FF0000"/>
                </a:solidFill>
                <a:highlight>
                  <a:srgbClr val="FFFFFF"/>
                </a:highlight>
              </a:rPr>
              <a:t> Target</a:t>
            </a:r>
            <a:r>
              <a:rPr lang="en-US" dirty="0">
                <a:solidFill>
                  <a:srgbClr val="0000FF"/>
                </a:solidFill>
                <a:highlight>
                  <a:srgbClr val="FFFFFF"/>
                </a:highlight>
              </a:rPr>
              <a:t>="</a:t>
            </a:r>
            <a:r>
              <a:rPr lang="en-US" dirty="0" err="1">
                <a:solidFill>
                  <a:srgbClr val="0000FF"/>
                </a:solidFill>
                <a:highlight>
                  <a:srgbClr val="FFFFFF"/>
                </a:highlight>
              </a:rPr>
              <a:t>Main.Background</a:t>
            </a:r>
            <a:r>
              <a:rPr lang="en-US" dirty="0">
                <a:solidFill>
                  <a:srgbClr val="0000FF"/>
                </a:solidFill>
                <a:highlight>
                  <a:srgbClr val="FFFFFF"/>
                </a:highlight>
              </a:rPr>
              <a:t>"</a:t>
            </a:r>
            <a:r>
              <a:rPr lang="en-US" dirty="0">
                <a:solidFill>
                  <a:srgbClr val="FF0000"/>
                </a:solidFill>
                <a:highlight>
                  <a:srgbClr val="FFFFFF"/>
                </a:highlight>
              </a:rPr>
              <a:t> Value</a:t>
            </a:r>
            <a:r>
              <a:rPr lang="en-US" dirty="0">
                <a:solidFill>
                  <a:srgbClr val="0000FF"/>
                </a:solidFill>
                <a:highlight>
                  <a:srgbClr val="FFFFFF"/>
                </a:highlight>
              </a:rPr>
              <a:t>="Green"/&gt;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VisualState.Setters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a:t>
            </a:r>
            <a:r>
              <a:rPr lang="en-US" dirty="0">
                <a:solidFill>
                  <a:srgbClr val="0000FF"/>
                </a:solidFill>
                <a:highlight>
                  <a:srgbClr val="FFFFFF"/>
                </a:highlight>
              </a:rPr>
              <a:t>&gt;</a:t>
            </a:r>
            <a:endParaRPr lang="en-US" dirty="0">
              <a:solidFill>
                <a:srgbClr val="000000"/>
              </a:solidFill>
              <a:highlight>
                <a:srgbClr val="FFFFFF"/>
              </a:highlight>
            </a:endParaRPr>
          </a:p>
          <a:p>
            <a:r>
              <a:rPr lang="ru-RU" dirty="0" smtClean="0">
                <a:solidFill>
                  <a:srgbClr val="0000FF"/>
                </a:solidFill>
                <a:highlight>
                  <a:srgbClr val="FFFFFF"/>
                </a:highlight>
              </a:rPr>
              <a:t>        </a:t>
            </a:r>
            <a:r>
              <a:rPr lang="en-US" dirty="0" smtClean="0">
                <a:solidFill>
                  <a:srgbClr val="0000FF"/>
                </a:solidFill>
                <a:highlight>
                  <a:srgbClr val="FFFFFF"/>
                </a:highlight>
              </a:rPr>
              <a:t>&lt;</a:t>
            </a:r>
            <a:r>
              <a:rPr lang="en-US" dirty="0" err="1">
                <a:solidFill>
                  <a:srgbClr val="A31515"/>
                </a:solidFill>
                <a:highlight>
                  <a:srgbClr val="FFFFFF"/>
                </a:highlight>
              </a:rPr>
              <a:t>VisualState</a:t>
            </a:r>
            <a:r>
              <a:rPr lang="en-US" dirty="0">
                <a:solidFill>
                  <a:srgbClr val="FF0000"/>
                </a:solidFill>
                <a:highlight>
                  <a:srgbClr val="FFFFFF"/>
                </a:highlight>
              </a:rPr>
              <a:t> x</a:t>
            </a:r>
            <a:r>
              <a:rPr lang="en-US" dirty="0">
                <a:solidFill>
                  <a:srgbClr val="0000FF"/>
                </a:solidFill>
                <a:highlight>
                  <a:srgbClr val="FFFFFF"/>
                </a:highlight>
              </a:rPr>
              <a:t>:</a:t>
            </a:r>
            <a:r>
              <a:rPr lang="en-US" dirty="0">
                <a:solidFill>
                  <a:srgbClr val="FF0000"/>
                </a:solidFill>
                <a:highlight>
                  <a:srgbClr val="FFFFFF"/>
                </a:highlight>
              </a:rPr>
              <a:t>Name</a:t>
            </a:r>
            <a:r>
              <a:rPr lang="en-US" dirty="0">
                <a:solidFill>
                  <a:srgbClr val="0000FF"/>
                </a:solidFill>
                <a:highlight>
                  <a:srgbClr val="FFFFFF"/>
                </a:highlight>
              </a:rPr>
              <a:t>="NarrowState"&gt;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VisualState.StateTriggers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AdaptiveTrigger</a:t>
            </a:r>
            <a:r>
              <a:rPr lang="en-US" dirty="0">
                <a:solidFill>
                  <a:srgbClr val="FF0000"/>
                </a:solidFill>
                <a:highlight>
                  <a:srgbClr val="FFFFFF"/>
                </a:highlight>
              </a:rPr>
              <a:t> </a:t>
            </a:r>
            <a:r>
              <a:rPr lang="en-US" dirty="0" err="1">
                <a:solidFill>
                  <a:srgbClr val="FF0000"/>
                </a:solidFill>
                <a:highlight>
                  <a:srgbClr val="FFFFFF"/>
                </a:highlight>
              </a:rPr>
              <a:t>MinWindowWidth</a:t>
            </a:r>
            <a:r>
              <a:rPr lang="en-US" dirty="0">
                <a:solidFill>
                  <a:srgbClr val="0000FF"/>
                </a:solidFill>
                <a:highlight>
                  <a:srgbClr val="FFFFFF"/>
                </a:highlight>
              </a:rPr>
              <a:t>="480" /&gt;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VisualState.StateTriggers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VisualState.Setters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a:solidFill>
                  <a:srgbClr val="A31515"/>
                </a:solidFill>
                <a:highlight>
                  <a:srgbClr val="FFFFFF"/>
                </a:highlight>
              </a:rPr>
              <a:t>Setter</a:t>
            </a:r>
            <a:r>
              <a:rPr lang="en-US" dirty="0">
                <a:solidFill>
                  <a:srgbClr val="FF0000"/>
                </a:solidFill>
                <a:highlight>
                  <a:srgbClr val="FFFFFF"/>
                </a:highlight>
              </a:rPr>
              <a:t> Target</a:t>
            </a:r>
            <a:r>
              <a:rPr lang="en-US" dirty="0">
                <a:solidFill>
                  <a:srgbClr val="0000FF"/>
                </a:solidFill>
                <a:highlight>
                  <a:srgbClr val="FFFFFF"/>
                </a:highlight>
              </a:rPr>
              <a:t>="</a:t>
            </a:r>
            <a:r>
              <a:rPr lang="en-US" dirty="0" err="1">
                <a:solidFill>
                  <a:srgbClr val="0000FF"/>
                </a:solidFill>
                <a:highlight>
                  <a:srgbClr val="FFFFFF"/>
                </a:highlight>
              </a:rPr>
              <a:t>Main.Background</a:t>
            </a:r>
            <a:r>
              <a:rPr lang="en-US" dirty="0">
                <a:solidFill>
                  <a:srgbClr val="0000FF"/>
                </a:solidFill>
                <a:highlight>
                  <a:srgbClr val="FFFFFF"/>
                </a:highlight>
              </a:rPr>
              <a:t>"</a:t>
            </a:r>
            <a:r>
              <a:rPr lang="en-US" dirty="0">
                <a:solidFill>
                  <a:srgbClr val="FF0000"/>
                </a:solidFill>
                <a:highlight>
                  <a:srgbClr val="FFFFFF"/>
                </a:highlight>
              </a:rPr>
              <a:t> Value</a:t>
            </a:r>
            <a:r>
              <a:rPr lang="en-US" dirty="0">
                <a:solidFill>
                  <a:srgbClr val="0000FF"/>
                </a:solidFill>
                <a:highlight>
                  <a:srgbClr val="FFFFFF"/>
                </a:highlight>
              </a:rPr>
              <a:t>="Red"/&gt;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VisualState.Setters</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a:t>
            </a:r>
            <a:r>
              <a:rPr lang="en-US" dirty="0">
                <a:solidFill>
                  <a:srgbClr val="0000FF"/>
                </a:solidFill>
                <a:highlight>
                  <a:srgbClr val="FFFFFF"/>
                </a:highlight>
              </a:rPr>
              <a:t>&gt;</a:t>
            </a:r>
            <a:endParaRPr lang="en-US" dirty="0">
              <a:solidFill>
                <a:srgbClr val="000000"/>
              </a:solidFill>
              <a:highlight>
                <a:srgbClr val="FFFFFF"/>
              </a:highlight>
            </a:endParaRPr>
          </a:p>
          <a:p>
            <a:endParaRPr lang="ru-RU" dirty="0">
              <a:solidFill>
                <a:srgbClr val="000000"/>
              </a:solidFill>
              <a:highlight>
                <a:srgbClr val="FFFFFF"/>
              </a:highlight>
            </a:endParaRPr>
          </a:p>
          <a:p>
            <a:r>
              <a:rPr lang="en-US" dirty="0">
                <a:solidFill>
                  <a:srgbClr val="000000"/>
                </a:solidFill>
                <a:highlight>
                  <a:srgbClr val="FFFFFF"/>
                </a:highlight>
              </a:rPr>
              <a:t>    </a:t>
            </a:r>
            <a:r>
              <a:rPr lang="en-US" dirty="0">
                <a:solidFill>
                  <a:srgbClr val="0000FF"/>
                </a:solidFill>
                <a:highlight>
                  <a:srgbClr val="FFFFFF"/>
                </a:highlight>
              </a:rPr>
              <a:t>&lt;/</a:t>
            </a:r>
            <a:r>
              <a:rPr lang="en-US" dirty="0" err="1">
                <a:solidFill>
                  <a:srgbClr val="A31515"/>
                </a:solidFill>
                <a:highlight>
                  <a:srgbClr val="FFFFFF"/>
                </a:highlight>
              </a:rPr>
              <a:t>VisualStateGroup</a:t>
            </a:r>
            <a:r>
              <a:rPr lang="en-US" dirty="0">
                <a:solidFill>
                  <a:srgbClr val="0000FF"/>
                </a:solidFill>
                <a:highlight>
                  <a:srgbClr val="FFFFFF"/>
                </a:highlight>
              </a:rPr>
              <a:t>&gt;</a:t>
            </a:r>
            <a:endParaRPr lang="en-US" dirty="0">
              <a:solidFill>
                <a:srgbClr val="000000"/>
              </a:solidFill>
              <a:highlight>
                <a:srgbClr val="FFFFFF"/>
              </a:highlight>
            </a:endParaRPr>
          </a:p>
          <a:p>
            <a:r>
              <a:rPr lang="en-US" dirty="0">
                <a:solidFill>
                  <a:srgbClr val="0000FF"/>
                </a:solidFill>
                <a:highlight>
                  <a:srgbClr val="FFFFFF"/>
                </a:highlight>
              </a:rPr>
              <a:t>&lt;/</a:t>
            </a:r>
            <a:r>
              <a:rPr lang="en-US" dirty="0" err="1">
                <a:solidFill>
                  <a:srgbClr val="A31515"/>
                </a:solidFill>
                <a:highlight>
                  <a:srgbClr val="FFFFFF"/>
                </a:highlight>
              </a:rPr>
              <a:t>VisualStateManager.VisualStateGroups</a:t>
            </a:r>
            <a:r>
              <a:rPr lang="en-US" dirty="0">
                <a:solidFill>
                  <a:srgbClr val="0000FF"/>
                </a:solidFill>
                <a:highlight>
                  <a:srgbClr val="FFFFFF"/>
                </a:highlight>
              </a:rPr>
              <a:t>&gt;</a:t>
            </a:r>
            <a:endParaRPr lang="en-US" dirty="0">
              <a:solidFill>
                <a:srgbClr val="000000"/>
              </a:solidFill>
              <a:highlight>
                <a:srgbClr val="FFFFFF"/>
              </a:highlight>
            </a:endParaRPr>
          </a:p>
          <a:p>
            <a:endParaRPr lang="ru-RU" dirty="0"/>
          </a:p>
        </p:txBody>
      </p:sp>
    </p:spTree>
    <p:extLst>
      <p:ext uri="{BB962C8B-B14F-4D97-AF65-F5344CB8AC3E}">
        <p14:creationId xmlns:p14="http://schemas.microsoft.com/office/powerpoint/2010/main" val="3943097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1422242"/>
            <a:ext cx="9859116" cy="1813958"/>
          </a:xfrm>
        </p:spPr>
        <p:txBody>
          <a:bodyPr/>
          <a:lstStyle/>
          <a:p>
            <a:r>
              <a:rPr lang="en-US" dirty="0" smtClean="0"/>
              <a:t>DEMO 01:</a:t>
            </a:r>
            <a:br>
              <a:rPr lang="en-US" dirty="0" smtClean="0"/>
            </a:br>
            <a:r>
              <a:rPr lang="en-US" dirty="0" smtClean="0"/>
              <a:t>Adaptive </a:t>
            </a:r>
            <a:r>
              <a:rPr lang="en-US" dirty="0" err="1" smtClean="0"/>
              <a:t>Colours</a:t>
            </a:r>
            <a:endParaRPr lang="en-US" dirty="0"/>
          </a:p>
        </p:txBody>
      </p:sp>
    </p:spTree>
    <p:extLst>
      <p:ext uri="{BB962C8B-B14F-4D97-AF65-F5344CB8AC3E}">
        <p14:creationId xmlns:p14="http://schemas.microsoft.com/office/powerpoint/2010/main" val="69099031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ctrTitle"/>
          </p:nvPr>
        </p:nvSpPr>
        <p:spPr/>
        <p:txBody>
          <a:bodyPr/>
          <a:lstStyle/>
          <a:p>
            <a:r>
              <a:rPr lang="ru-RU" sz="4400" dirty="0" smtClean="0"/>
              <a:t>Элементы управления </a:t>
            </a:r>
            <a:br>
              <a:rPr lang="ru-RU" sz="4400" dirty="0" smtClean="0"/>
            </a:br>
            <a:r>
              <a:rPr lang="ru-RU" sz="4400" dirty="0" smtClean="0"/>
              <a:t>для адаптивного дизайна</a:t>
            </a:r>
            <a:endParaRPr lang="ru-RU" sz="4400" dirty="0"/>
          </a:p>
        </p:txBody>
      </p:sp>
    </p:spTree>
    <p:extLst>
      <p:ext uri="{BB962C8B-B14F-4D97-AF65-F5344CB8AC3E}">
        <p14:creationId xmlns:p14="http://schemas.microsoft.com/office/powerpoint/2010/main" val="4046688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RelativePanel</a:t>
            </a:r>
            <a:endParaRPr lang="en-US" dirty="0"/>
          </a:p>
        </p:txBody>
      </p:sp>
      <p:sp>
        <p:nvSpPr>
          <p:cNvPr id="4" name="Text Placeholder 3"/>
          <p:cNvSpPr>
            <a:spLocks noGrp="1"/>
          </p:cNvSpPr>
          <p:nvPr>
            <p:ph type="body" sz="quarter" idx="10"/>
          </p:nvPr>
        </p:nvSpPr>
        <p:spPr>
          <a:xfrm>
            <a:off x="269239" y="1189177"/>
            <a:ext cx="7266761" cy="4800610"/>
          </a:xfrm>
        </p:spPr>
        <p:txBody>
          <a:bodyPr/>
          <a:lstStyle/>
          <a:p>
            <a:r>
              <a:rPr lang="ru-RU" dirty="0" smtClean="0"/>
              <a:t>Умный контейнер</a:t>
            </a:r>
          </a:p>
          <a:p>
            <a:r>
              <a:rPr lang="ru-RU" dirty="0" smtClean="0"/>
              <a:t>Один или два </a:t>
            </a:r>
            <a:r>
              <a:rPr lang="ru-RU" dirty="0" smtClean="0"/>
              <a:t>дочерних </a:t>
            </a:r>
            <a:r>
              <a:rPr lang="ru-RU" dirty="0" smtClean="0"/>
              <a:t>элемента выступают «якорями»</a:t>
            </a:r>
            <a:endParaRPr lang="en-US" dirty="0"/>
          </a:p>
          <a:p>
            <a:pPr lvl="1"/>
            <a:r>
              <a:rPr lang="ru-RU" dirty="0" smtClean="0"/>
              <a:t>Положение фиксируется относительно панели</a:t>
            </a:r>
            <a:endParaRPr lang="en-US" dirty="0"/>
          </a:p>
          <a:p>
            <a:r>
              <a:rPr lang="ru-RU" dirty="0" smtClean="0"/>
              <a:t>Другие элементы </a:t>
            </a:r>
            <a:r>
              <a:rPr lang="ru-RU" dirty="0" err="1" smtClean="0"/>
              <a:t>распо-лагаются</a:t>
            </a:r>
            <a:r>
              <a:rPr lang="ru-RU" dirty="0" smtClean="0"/>
              <a:t> относительно них</a:t>
            </a:r>
            <a:endParaRPr lang="en-US" dirty="0"/>
          </a:p>
          <a:p>
            <a:pPr lvl="1"/>
            <a:r>
              <a:rPr lang="en-US" dirty="0" err="1"/>
              <a:t>RelativePanel.Above</a:t>
            </a:r>
            <a:r>
              <a:rPr lang="en-US" dirty="0"/>
              <a:t> = "</a:t>
            </a:r>
            <a:r>
              <a:rPr lang="en-US" dirty="0" err="1"/>
              <a:t>ElementName</a:t>
            </a:r>
            <a:r>
              <a:rPr lang="en-US" dirty="0"/>
              <a:t>"</a:t>
            </a:r>
          </a:p>
          <a:p>
            <a:pPr lvl="1"/>
            <a:r>
              <a:rPr lang="en-US" dirty="0" err="1"/>
              <a:t>RelativePanel.RightOf</a:t>
            </a:r>
            <a:r>
              <a:rPr lang="en-US" dirty="0"/>
              <a:t> = "</a:t>
            </a:r>
            <a:r>
              <a:rPr lang="en-US" dirty="0" err="1"/>
              <a:t>ElementName</a:t>
            </a:r>
            <a:r>
              <a:rPr lang="en-US" dirty="0"/>
              <a:t>"</a:t>
            </a:r>
          </a:p>
          <a:p>
            <a:pPr lvl="1"/>
            <a:r>
              <a:rPr lang="en-US" dirty="0" err="1"/>
              <a:t>RelativePanel.Below</a:t>
            </a:r>
            <a:r>
              <a:rPr lang="en-US" dirty="0"/>
              <a:t> = "</a:t>
            </a:r>
            <a:r>
              <a:rPr lang="en-US" dirty="0" err="1"/>
              <a:t>ElementName</a:t>
            </a:r>
            <a:r>
              <a:rPr lang="en-US" dirty="0"/>
              <a:t>"</a:t>
            </a:r>
          </a:p>
          <a:p>
            <a:pPr lvl="1"/>
            <a:r>
              <a:rPr lang="en-US" dirty="0" err="1"/>
              <a:t>RelativePanel.LeftOf</a:t>
            </a:r>
            <a:r>
              <a:rPr lang="en-US" dirty="0"/>
              <a:t> = "</a:t>
            </a:r>
            <a:r>
              <a:rPr lang="en-US" dirty="0" err="1"/>
              <a:t>ElementName</a:t>
            </a:r>
            <a:r>
              <a:rPr lang="en-US" dirty="0" smtClean="0"/>
              <a:t>"</a:t>
            </a:r>
            <a:endParaRPr lang="en-US" dirty="0"/>
          </a:p>
        </p:txBody>
      </p:sp>
    </p:spTree>
    <p:extLst>
      <p:ext uri="{BB962C8B-B14F-4D97-AF65-F5344CB8AC3E}">
        <p14:creationId xmlns:p14="http://schemas.microsoft.com/office/powerpoint/2010/main" val="29733334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ru-RU" dirty="0" smtClean="0">
                <a:solidFill>
                  <a:schemeClr val="tx1">
                    <a:lumMod val="75000"/>
                  </a:schemeClr>
                </a:solidFill>
              </a:rPr>
              <a:t>Выравнивание относительно панели</a:t>
            </a:r>
            <a:endParaRPr lang="en-US" dirty="0">
              <a:solidFill>
                <a:schemeClr val="tx1">
                  <a:lumMod val="75000"/>
                </a:schemeClr>
              </a:solidFill>
            </a:endParaRPr>
          </a:p>
        </p:txBody>
      </p:sp>
      <p:sp>
        <p:nvSpPr>
          <p:cNvPr id="18" name="Content Placeholder 17"/>
          <p:cNvSpPr>
            <a:spLocks noGrp="1"/>
          </p:cNvSpPr>
          <p:nvPr>
            <p:ph sz="quarter" idx="4294967295"/>
          </p:nvPr>
        </p:nvSpPr>
        <p:spPr>
          <a:xfrm>
            <a:off x="217829" y="3990498"/>
            <a:ext cx="6958171" cy="262225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600" dirty="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RelativePanel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Rectangle</a:t>
            </a:r>
            <a:r>
              <a:rPr lang="en-US" sz="1600" dirty="0">
                <a:solidFill>
                  <a:srgbClr val="FF0000"/>
                </a:solidFill>
                <a:highlight>
                  <a:srgbClr val="FFFFFF"/>
                </a:highlight>
                <a:latin typeface="Consolas" panose="020B0609020204030204" pitchFamily="49" charset="0"/>
              </a:rPr>
              <a:t> x</a:t>
            </a:r>
            <a:r>
              <a:rPr lang="en-US" sz="1600" dirty="0">
                <a:solidFill>
                  <a:srgbClr val="0000FF"/>
                </a:solidFill>
                <a:highlight>
                  <a:srgbClr val="FFFFFF"/>
                </a:highlight>
                <a:latin typeface="Consolas" panose="020B0609020204030204" pitchFamily="49" charset="0"/>
              </a:rPr>
              <a:t>:</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="RedRect" </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Height</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Width</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Fill</a:t>
            </a:r>
            <a:r>
              <a:rPr lang="en-US" sz="1600" dirty="0">
                <a:solidFill>
                  <a:srgbClr val="0000FF"/>
                </a:solidFill>
                <a:highlight>
                  <a:srgbClr val="FFFFFF"/>
                </a:highlight>
                <a:latin typeface="Consolas" panose="020B0609020204030204" pitchFamily="49" charset="0"/>
              </a:rPr>
              <a:t>="Red"</a:t>
            </a: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err="1" smtClean="0">
                <a:solidFill>
                  <a:srgbClr val="FF0000"/>
                </a:solidFill>
                <a:highlight>
                  <a:srgbClr val="FFFFFF"/>
                </a:highlight>
                <a:latin typeface="Consolas" panose="020B0609020204030204" pitchFamily="49" charset="0"/>
              </a:rPr>
              <a:t>RelativePanel.AlignHorizontalCenterWithPanel</a:t>
            </a:r>
            <a:r>
              <a:rPr lang="en-US" sz="1600" dirty="0">
                <a:solidFill>
                  <a:srgbClr val="0000FF"/>
                </a:solidFill>
                <a:highlight>
                  <a:srgbClr val="FFFFFF"/>
                </a:highlight>
                <a:latin typeface="Consolas" panose="020B0609020204030204" pitchFamily="49" charset="0"/>
              </a:rPr>
              <a:t>="True"</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RelativePanel.AlignVerticalCenterWithPanel</a:t>
            </a:r>
            <a:r>
              <a:rPr lang="en-US" sz="1600" dirty="0">
                <a:solidFill>
                  <a:srgbClr val="0000FF"/>
                </a:solidFill>
                <a:highlight>
                  <a:srgbClr val="FFFFFF"/>
                </a:highlight>
                <a:latin typeface="Consolas" panose="020B0609020204030204" pitchFamily="49" charset="0"/>
              </a:rPr>
              <a:t>="True</a:t>
            </a:r>
            <a:r>
              <a:rPr lang="en-US" sz="1600" dirty="0" smtClean="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Rectangle</a:t>
            </a:r>
            <a:r>
              <a:rPr lang="en-US" sz="1600" dirty="0">
                <a:solidFill>
                  <a:srgbClr val="FF0000"/>
                </a:solidFill>
                <a:highlight>
                  <a:srgbClr val="FFFFFF"/>
                </a:highlight>
                <a:latin typeface="Consolas" panose="020B0609020204030204" pitchFamily="49" charset="0"/>
              </a:rPr>
              <a:t> x</a:t>
            </a:r>
            <a:r>
              <a:rPr lang="en-US" sz="1600" dirty="0">
                <a:solidFill>
                  <a:srgbClr val="0000FF"/>
                </a:solidFill>
                <a:highlight>
                  <a:srgbClr val="FFFFFF"/>
                </a:highlight>
                <a:latin typeface="Consolas" panose="020B0609020204030204" pitchFamily="49" charset="0"/>
              </a:rPr>
              <a:t>:</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="BlueRect" </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Height</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Width</a:t>
            </a:r>
            <a:r>
              <a:rPr lang="en-US" sz="1600" dirty="0">
                <a:solidFill>
                  <a:srgbClr val="0000FF"/>
                </a:solidFill>
                <a:highlight>
                  <a:srgbClr val="FFFFFF"/>
                </a:highlight>
                <a:latin typeface="Consolas" panose="020B0609020204030204" pitchFamily="49" charset="0"/>
              </a:rPr>
              <a:t>="200" </a:t>
            </a:r>
            <a:r>
              <a:rPr lang="en-US" sz="1600" dirty="0">
                <a:solidFill>
                  <a:srgbClr val="FF0000"/>
                </a:solidFill>
                <a:highlight>
                  <a:srgbClr val="FFFFFF"/>
                </a:highlight>
                <a:latin typeface="Consolas" panose="020B0609020204030204" pitchFamily="49" charset="0"/>
              </a:rPr>
              <a:t>Fill</a:t>
            </a:r>
            <a:r>
              <a:rPr lang="en-US" sz="1600" dirty="0">
                <a:solidFill>
                  <a:srgbClr val="0000FF"/>
                </a:solidFill>
                <a:highlight>
                  <a:srgbClr val="FFFFFF"/>
                </a:highlight>
                <a:latin typeface="Consolas" panose="020B0609020204030204" pitchFamily="49" charset="0"/>
              </a:rPr>
              <a:t>="Blue" /&gt;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RelativePanel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p:txBody>
      </p:sp>
      <p:grpSp>
        <p:nvGrpSpPr>
          <p:cNvPr id="3" name="Группа 2"/>
          <p:cNvGrpSpPr/>
          <p:nvPr/>
        </p:nvGrpSpPr>
        <p:grpSpPr>
          <a:xfrm>
            <a:off x="279159" y="1232788"/>
            <a:ext cx="2936842" cy="2358307"/>
            <a:chOff x="183895" y="2532158"/>
            <a:chExt cx="3743343" cy="2918916"/>
          </a:xfrm>
        </p:grpSpPr>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0" name="Rectangle 9"/>
            <p:cNvSpPr/>
            <p:nvPr/>
          </p:nvSpPr>
          <p:spPr>
            <a:xfrm>
              <a:off x="228457" y="2565581"/>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1" name="Rectangle 10"/>
            <p:cNvSpPr/>
            <p:nvPr/>
          </p:nvSpPr>
          <p:spPr>
            <a:xfrm>
              <a:off x="1609930" y="3523698"/>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grpSp>
      <p:sp>
        <p:nvSpPr>
          <p:cNvPr id="7" name="Rectangle 6"/>
          <p:cNvSpPr/>
          <p:nvPr/>
        </p:nvSpPr>
        <p:spPr>
          <a:xfrm>
            <a:off x="1236000" y="4880221"/>
            <a:ext cx="5760000" cy="528779"/>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Tree>
    <p:extLst>
      <p:ext uri="{BB962C8B-B14F-4D97-AF65-F5344CB8AC3E}">
        <p14:creationId xmlns:p14="http://schemas.microsoft.com/office/powerpoint/2010/main" val="135368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ru-RU" sz="5328" dirty="0" smtClean="0">
                <a:solidFill>
                  <a:schemeClr val="tx1">
                    <a:lumMod val="75000"/>
                  </a:schemeClr>
                </a:solidFill>
              </a:rPr>
              <a:t>Выравнивание по якорю</a:t>
            </a:r>
            <a:endParaRPr lang="en-US" sz="5328" dirty="0">
              <a:solidFill>
                <a:schemeClr val="tx1">
                  <a:lumMod val="75000"/>
                </a:schemeClr>
              </a:solidFill>
            </a:endParaRPr>
          </a:p>
        </p:txBody>
      </p:sp>
      <p:sp>
        <p:nvSpPr>
          <p:cNvPr id="18" name="Content Placeholder 17"/>
          <p:cNvSpPr>
            <a:spLocks noGrp="1"/>
          </p:cNvSpPr>
          <p:nvPr>
            <p:ph sz="quarter" idx="4294967295"/>
          </p:nvPr>
        </p:nvSpPr>
        <p:spPr>
          <a:xfrm>
            <a:off x="336001" y="3900506"/>
            <a:ext cx="5760000" cy="2966966"/>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600" dirty="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RelativePanel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Rectangle</a:t>
            </a:r>
            <a:r>
              <a:rPr lang="en-US" sz="1600" dirty="0">
                <a:solidFill>
                  <a:srgbClr val="FF0000"/>
                </a:solidFill>
                <a:highlight>
                  <a:srgbClr val="FFFFFF"/>
                </a:highlight>
                <a:latin typeface="Consolas" panose="020B0609020204030204" pitchFamily="49" charset="0"/>
              </a:rPr>
              <a:t> x</a:t>
            </a:r>
            <a:r>
              <a:rPr lang="en-US" sz="1600" dirty="0">
                <a:solidFill>
                  <a:srgbClr val="0000FF"/>
                </a:solidFill>
                <a:highlight>
                  <a:srgbClr val="FFFFFF"/>
                </a:highlight>
                <a:latin typeface="Consolas" panose="020B0609020204030204" pitchFamily="49" charset="0"/>
              </a:rPr>
              <a:t>:</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="BlueRect" </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Height</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Width</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Fill</a:t>
            </a:r>
            <a:r>
              <a:rPr lang="en-US" sz="1600" dirty="0">
                <a:solidFill>
                  <a:srgbClr val="0000FF"/>
                </a:solidFill>
                <a:highlight>
                  <a:srgbClr val="FFFFFF"/>
                </a:highlight>
                <a:latin typeface="Consolas" panose="020B0609020204030204" pitchFamily="49" charset="0"/>
              </a:rPr>
              <a:t>="Blue"</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Rectangle</a:t>
            </a:r>
            <a:r>
              <a:rPr lang="en-US" sz="1600" dirty="0">
                <a:solidFill>
                  <a:srgbClr val="FF0000"/>
                </a:solidFill>
                <a:highlight>
                  <a:srgbClr val="FFFFFF"/>
                </a:highlight>
                <a:latin typeface="Consolas" panose="020B0609020204030204" pitchFamily="49" charset="0"/>
              </a:rPr>
              <a:t> x</a:t>
            </a:r>
            <a:r>
              <a:rPr lang="en-US" sz="1600" dirty="0">
                <a:solidFill>
                  <a:srgbClr val="0000FF"/>
                </a:solidFill>
                <a:highlight>
                  <a:srgbClr val="FFFFFF"/>
                </a:highlight>
                <a:latin typeface="Consolas" panose="020B0609020204030204" pitchFamily="49" charset="0"/>
              </a:rPr>
              <a:t>:</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="RedRect" </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Height</a:t>
            </a:r>
            <a:r>
              <a:rPr lang="en-US" sz="1600" dirty="0">
                <a:solidFill>
                  <a:srgbClr val="0000FF"/>
                </a:solidFill>
                <a:highlight>
                  <a:srgbClr val="FFFFFF"/>
                </a:highlight>
                <a:latin typeface="Consolas" panose="020B0609020204030204" pitchFamily="49" charset="0"/>
              </a:rPr>
              <a:t>="100"</a:t>
            </a:r>
            <a:r>
              <a:rPr lang="en-US" sz="1600" dirty="0">
                <a:solidFill>
                  <a:srgbClr val="FF0000"/>
                </a:solidFill>
                <a:highlight>
                  <a:srgbClr val="FFFFFF"/>
                </a:highlight>
                <a:latin typeface="Consolas" panose="020B0609020204030204" pitchFamily="49" charset="0"/>
              </a:rPr>
              <a:t> Width</a:t>
            </a:r>
            <a:r>
              <a:rPr lang="en-US" sz="1600" dirty="0">
                <a:solidFill>
                  <a:srgbClr val="0000FF"/>
                </a:solidFill>
                <a:highlight>
                  <a:srgbClr val="FFFFFF"/>
                </a:highlight>
                <a:latin typeface="Consolas" panose="020B0609020204030204" pitchFamily="49" charset="0"/>
              </a:rPr>
              <a:t>="100" </a:t>
            </a:r>
            <a:r>
              <a:rPr lang="en-US" sz="1600" dirty="0">
                <a:solidFill>
                  <a:srgbClr val="FF0000"/>
                </a:solidFill>
                <a:highlight>
                  <a:srgbClr val="FFFFFF"/>
                </a:highlight>
                <a:latin typeface="Consolas" panose="020B0609020204030204" pitchFamily="49" charset="0"/>
              </a:rPr>
              <a:t>Fill</a:t>
            </a:r>
            <a:r>
              <a:rPr lang="en-US" sz="1600" dirty="0">
                <a:solidFill>
                  <a:srgbClr val="0000FF"/>
                </a:solidFill>
                <a:highlight>
                  <a:srgbClr val="FFFFFF"/>
                </a:highlight>
                <a:latin typeface="Consolas" panose="020B0609020204030204" pitchFamily="49" charset="0"/>
              </a:rPr>
              <a:t>="Red"</a:t>
            </a:r>
          </a:p>
          <a:p>
            <a:pPr marL="0" indent="0">
              <a:lnSpc>
                <a:spcPct val="100000"/>
              </a:lnSpc>
              <a:buNone/>
            </a:pPr>
            <a:r>
              <a:rPr lang="en-US" sz="1600" dirty="0">
                <a:solidFill>
                  <a:srgbClr val="FF0000"/>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RelativePanel.Below</a:t>
            </a:r>
            <a:r>
              <a:rPr lang="en-US" sz="1600" dirty="0">
                <a:solidFill>
                  <a:srgbClr val="0000FF"/>
                </a:solidFill>
                <a:highlight>
                  <a:srgbClr val="FFFFFF"/>
                </a:highlight>
                <a:latin typeface="Consolas" panose="020B0609020204030204" pitchFamily="49" charset="0"/>
              </a:rPr>
              <a:t>="</a:t>
            </a:r>
            <a:r>
              <a:rPr lang="en-US" sz="1600" dirty="0" err="1">
                <a:solidFill>
                  <a:srgbClr val="0000FF"/>
                </a:solidFill>
                <a:highlight>
                  <a:srgbClr val="FFFFFF"/>
                </a:highlight>
                <a:latin typeface="Consolas" panose="020B0609020204030204" pitchFamily="49" charset="0"/>
              </a:rPr>
              <a:t>BlueRect</a:t>
            </a:r>
            <a:r>
              <a:rPr lang="en-US" sz="1600" dirty="0">
                <a:solidFill>
                  <a:srgbClr val="0000FF"/>
                </a:solidFill>
                <a:highlight>
                  <a:srgbClr val="FFFFFF"/>
                </a:highlight>
                <a:latin typeface="Consolas" panose="020B0609020204030204" pitchFamily="49" charset="0"/>
              </a:rPr>
              <a:t>"</a:t>
            </a:r>
            <a:br>
              <a:rPr lang="en-US" sz="1600" dirty="0">
                <a:solidFill>
                  <a:srgbClr val="0000FF"/>
                </a:solidFill>
                <a:highlight>
                  <a:srgbClr val="FFFFFF"/>
                </a:highlight>
                <a:latin typeface="Consolas" panose="020B0609020204030204" pitchFamily="49" charset="0"/>
              </a:rPr>
            </a:br>
            <a:r>
              <a:rPr lang="en-US" sz="1600" dirty="0">
                <a:solidFill>
                  <a:srgbClr val="0000FF"/>
                </a:solidFill>
                <a:highlight>
                  <a:srgbClr val="FFFFFF"/>
                </a:highlight>
                <a:latin typeface="Consolas" panose="020B0609020204030204" pitchFamily="49" charset="0"/>
              </a:rPr>
              <a:t>	</a:t>
            </a:r>
            <a:r>
              <a:rPr lang="en-US" sz="1600" dirty="0" err="1" smtClean="0">
                <a:solidFill>
                  <a:srgbClr val="FF0000"/>
                </a:solidFill>
                <a:highlight>
                  <a:srgbClr val="FFFFFF"/>
                </a:highlight>
                <a:latin typeface="Consolas" panose="020B0609020204030204" pitchFamily="49" charset="0"/>
              </a:rPr>
              <a:t>RelativePanel.AlignHorizontalCenterWit</a:t>
            </a:r>
            <a:r>
              <a:rPr lang="en-US" sz="1600" dirty="0" err="1">
                <a:solidFill>
                  <a:srgbClr val="FF0000"/>
                </a:solidFill>
                <a:highlight>
                  <a:srgbClr val="FFFFFF"/>
                </a:highlight>
                <a:latin typeface="Consolas" panose="020B0609020204030204" pitchFamily="49" charset="0"/>
              </a:rPr>
              <a:t>h</a:t>
            </a:r>
            <a:r>
              <a:rPr lang="en-US" sz="1600" dirty="0" smtClean="0">
                <a:solidFill>
                  <a:srgbClr val="0000FF"/>
                </a:solidFill>
                <a:highlight>
                  <a:srgbClr val="FFFFFF"/>
                </a:highlight>
                <a:latin typeface="Consolas" panose="020B0609020204030204" pitchFamily="49" charset="0"/>
              </a:rPr>
              <a:t>=</a:t>
            </a:r>
            <a:br>
              <a:rPr lang="en-US" sz="1600" dirty="0" smtClean="0">
                <a:solidFill>
                  <a:srgbClr val="0000FF"/>
                </a:solidFill>
                <a:highlight>
                  <a:srgbClr val="FFFFFF"/>
                </a:highlight>
                <a:latin typeface="Consolas" panose="020B0609020204030204" pitchFamily="49" charset="0"/>
              </a:rPr>
            </a:br>
            <a:r>
              <a:rPr lang="en-US" sz="1600" dirty="0" smtClean="0">
                <a:solidFill>
                  <a:srgbClr val="0000FF"/>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BlueRect</a:t>
            </a:r>
            <a:r>
              <a:rPr lang="en-US" sz="1600" dirty="0">
                <a:solidFill>
                  <a:srgbClr val="0000FF"/>
                </a:solidFill>
                <a:highlight>
                  <a:srgbClr val="FFFFFF"/>
                </a:highlight>
                <a:latin typeface="Consolas" panose="020B0609020204030204" pitchFamily="49" charset="0"/>
              </a:rPr>
              <a:t>" /&gt;</a:t>
            </a:r>
            <a:endParaRPr lang="en-US" sz="1600" dirty="0">
              <a:solidFill>
                <a:srgbClr val="000000"/>
              </a:solidFill>
              <a:highlight>
                <a:srgbClr val="FFFFFF"/>
              </a:highlight>
              <a:latin typeface="Consolas" panose="020B0609020204030204" pitchFamily="49" charset="0"/>
            </a:endParaRPr>
          </a:p>
          <a:p>
            <a:pPr marL="0" indent="0">
              <a:spcBef>
                <a:spcPts val="0"/>
              </a:spcBef>
              <a:buNone/>
            </a:pPr>
            <a:endParaRPr lang="en-US" sz="1600" dirty="0">
              <a:solidFill>
                <a:srgbClr val="000000"/>
              </a:solidFill>
              <a:highlight>
                <a:srgbClr val="FFFFFF"/>
              </a:highlight>
              <a:latin typeface="Consolas" panose="020B0609020204030204" pitchFamily="49" charset="0"/>
            </a:endParaRPr>
          </a:p>
          <a:p>
            <a:pPr marL="0" indent="0">
              <a:spcBef>
                <a:spcPts val="0"/>
              </a:spcBef>
              <a:buNone/>
            </a:pPr>
            <a:r>
              <a:rPr lang="en-US" sz="1600" dirty="0">
                <a:solidFill>
                  <a:srgbClr val="0000FF"/>
                </a:solidFill>
                <a:highlight>
                  <a:srgbClr val="FFFFFF"/>
                </a:highlight>
                <a:latin typeface="Consolas" panose="020B0609020204030204" pitchFamily="49" charset="0"/>
              </a:rPr>
              <a:t>&lt;/</a:t>
            </a:r>
            <a:r>
              <a:rPr lang="en-US" sz="1600" dirty="0" err="1">
                <a:solidFill>
                  <a:srgbClr val="A31515"/>
                </a:solidFill>
                <a:highlight>
                  <a:srgbClr val="FFFFFF"/>
                </a:highlight>
                <a:latin typeface="Consolas" panose="020B0609020204030204" pitchFamily="49" charset="0"/>
              </a:rPr>
              <a:t>RelativePanel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p:txBody>
      </p:sp>
      <p:sp>
        <p:nvSpPr>
          <p:cNvPr id="6" name="Rectangle 5"/>
          <p:cNvSpPr/>
          <p:nvPr/>
        </p:nvSpPr>
        <p:spPr>
          <a:xfrm>
            <a:off x="319179" y="1221077"/>
            <a:ext cx="2852105" cy="25168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4" name="Rectangle 13"/>
          <p:cNvSpPr/>
          <p:nvPr/>
        </p:nvSpPr>
        <p:spPr>
          <a:xfrm>
            <a:off x="516000" y="1406759"/>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5" name="Rectangle 14"/>
          <p:cNvSpPr/>
          <p:nvPr/>
        </p:nvSpPr>
        <p:spPr>
          <a:xfrm>
            <a:off x="993436" y="2431489"/>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19" name="Left Arrow 18"/>
          <p:cNvSpPr/>
          <p:nvPr/>
        </p:nvSpPr>
        <p:spPr>
          <a:xfrm rot="5400000">
            <a:off x="1073511" y="2213082"/>
            <a:ext cx="845325" cy="418712"/>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4" name="Left-Right Arrow 3"/>
          <p:cNvSpPr/>
          <p:nvPr/>
        </p:nvSpPr>
        <p:spPr>
          <a:xfrm>
            <a:off x="1149640" y="2736471"/>
            <a:ext cx="685166" cy="399681"/>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
        <p:nvSpPr>
          <p:cNvPr id="7" name="Rectangle 6"/>
          <p:cNvSpPr/>
          <p:nvPr/>
        </p:nvSpPr>
        <p:spPr>
          <a:xfrm>
            <a:off x="1415394" y="5556431"/>
            <a:ext cx="4680607" cy="892818"/>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599"/>
              </a:spcBef>
              <a:spcAft>
                <a:spcPts val="0"/>
              </a:spcAft>
              <a:buClrTx/>
              <a:buSzTx/>
              <a:buFontTx/>
              <a:buNone/>
              <a:tabLst/>
              <a:defRPr/>
            </a:pPr>
            <a:endParaRPr kumimoji="0" lang="en-US" sz="1998" b="0" i="0" u="none" strike="noStrike" kern="0" cap="none" spc="0" normalizeH="0" baseline="0" noProof="0" dirty="0" err="1">
              <a:ln>
                <a:noFill/>
              </a:ln>
              <a:solidFill>
                <a:sysClr val="windowText" lastClr="000000"/>
              </a:solidFill>
              <a:effectLst/>
              <a:uLnTx/>
              <a:uFillTx/>
            </a:endParaRPr>
          </a:p>
        </p:txBody>
      </p:sp>
    </p:spTree>
    <p:extLst>
      <p:ext uri="{BB962C8B-B14F-4D97-AF65-F5344CB8AC3E}">
        <p14:creationId xmlns:p14="http://schemas.microsoft.com/office/powerpoint/2010/main" val="110620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6076" y="1422242"/>
            <a:ext cx="9859116" cy="1813958"/>
          </a:xfrm>
        </p:spPr>
        <p:txBody>
          <a:bodyPr/>
          <a:lstStyle/>
          <a:p>
            <a:r>
              <a:rPr lang="en-US" dirty="0" smtClean="0"/>
              <a:t>DEMO 02: </a:t>
            </a:r>
            <a:br>
              <a:rPr lang="en-US" dirty="0" smtClean="0"/>
            </a:br>
            <a:r>
              <a:rPr lang="ru-RU" dirty="0" smtClean="0"/>
              <a:t>Адаптивные данные о погоде</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06012674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3110742802"/>
              </p:ext>
            </p:extLst>
          </p:nvPr>
        </p:nvGraphicFramePr>
        <p:xfrm>
          <a:off x="1" y="1210564"/>
          <a:ext cx="7355999" cy="5290236"/>
        </p:xfrm>
        <a:graphic>
          <a:graphicData uri="http://schemas.openxmlformats.org/drawingml/2006/table">
            <a:tbl>
              <a:tblPr firstRow="1" bandRow="1">
                <a:tableStyleId>{7E9639D4-E3E2-4D34-9284-5A2195B3D0D7}</a:tableStyleId>
              </a:tblPr>
              <a:tblGrid>
                <a:gridCol w="2864385">
                  <a:extLst>
                    <a:ext uri="{9D8B030D-6E8A-4147-A177-3AD203B41FA5}">
                      <a16:colId xmlns:a16="http://schemas.microsoft.com/office/drawing/2014/main" val="20000"/>
                    </a:ext>
                  </a:extLst>
                </a:gridCol>
                <a:gridCol w="2247441">
                  <a:extLst>
                    <a:ext uri="{9D8B030D-6E8A-4147-A177-3AD203B41FA5}">
                      <a16:colId xmlns:a16="http://schemas.microsoft.com/office/drawing/2014/main" val="20001"/>
                    </a:ext>
                  </a:extLst>
                </a:gridCol>
                <a:gridCol w="2244173">
                  <a:extLst>
                    <a:ext uri="{9D8B030D-6E8A-4147-A177-3AD203B41FA5}">
                      <a16:colId xmlns:a16="http://schemas.microsoft.com/office/drawing/2014/main" val="20002"/>
                    </a:ext>
                  </a:extLst>
                </a:gridCol>
              </a:tblGrid>
              <a:tr h="316451">
                <a:tc>
                  <a:txBody>
                    <a:bodyPr/>
                    <a:lstStyle/>
                    <a:p>
                      <a:pPr algn="l" fontAlgn="base"/>
                      <a:r>
                        <a:rPr lang="en-US" sz="1600" cap="none" spc="0" dirty="0" smtClean="0">
                          <a:ln>
                            <a:noFill/>
                          </a:ln>
                          <a:effectLst/>
                        </a:rPr>
                        <a:t> </a:t>
                      </a:r>
                      <a:endParaRPr lang="en-US" sz="600" b="0" i="0" cap="none" spc="0" dirty="0">
                        <a:ln>
                          <a:noFill/>
                        </a:ln>
                        <a:solidFill>
                          <a:schemeClr val="tx1"/>
                        </a:solidFill>
                        <a:effectLst/>
                        <a:latin typeface="Calibri" panose="020F0502020204030204"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="True"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="False"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16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Inline</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smtClean="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Overlay</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err="1" smtClean="0">
                          <a:ln>
                            <a:noFill/>
                          </a:ln>
                          <a:solidFill>
                            <a:schemeClr val="accent1"/>
                          </a:solidFill>
                          <a:effectLst/>
                        </a:rPr>
                        <a:t>CompactInline</a:t>
                      </a:r>
                      <a:r>
                        <a:rPr lang="en-US" sz="2400" b="1" u="none" strike="noStrike" cap="none" spc="0" dirty="0" smtClean="0">
                          <a:ln>
                            <a:noFill/>
                          </a:ln>
                          <a:effectLst/>
                        </a:rPr>
                        <a:t>"</a:t>
                      </a:r>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38739">
                <a:tc>
                  <a:txBody>
                    <a:bodyPr/>
                    <a:lstStyle/>
                    <a:p>
                      <a:pPr marL="0" marR="0" lvl="0" indent="0" algn="r" defTabSz="914377"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smtClean="0">
                          <a:ln>
                            <a:noFill/>
                          </a:ln>
                          <a:solidFill>
                            <a:srgbClr val="737373"/>
                          </a:solidFill>
                          <a:effectLst/>
                          <a:uLnTx/>
                          <a:uFillTx/>
                          <a:latin typeface="+mn-lt"/>
                          <a:ea typeface="+mn-ea"/>
                          <a:cs typeface="+mn-cs"/>
                        </a:rPr>
                        <a:t>=</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
                      </a:r>
                      <a:br>
                        <a:rPr kumimoji="0" lang="en-US" sz="2400" b="1" i="0" u="none" strike="noStrike" kern="1200" cap="none" spc="0" normalizeH="0" baseline="0" noProof="0" dirty="0" smtClean="0">
                          <a:ln>
                            <a:noFill/>
                          </a:ln>
                          <a:solidFill>
                            <a:srgbClr val="737373"/>
                          </a:solidFill>
                          <a:effectLst/>
                          <a:uLnTx/>
                          <a:uFillTx/>
                          <a:latin typeface="+mn-lt"/>
                          <a:ea typeface="+mn-ea"/>
                          <a:cs typeface="+mn-cs"/>
                        </a:rPr>
                      </a:b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r>
                        <a:rPr lang="en-US" sz="2400" b="1" u="none" strike="noStrike" cap="none" spc="0" dirty="0" err="1" smtClean="0">
                          <a:ln>
                            <a:noFill/>
                          </a:ln>
                          <a:solidFill>
                            <a:schemeClr val="accent1"/>
                          </a:solidFill>
                          <a:effectLst/>
                        </a:rPr>
                        <a:t>CompactOverlay</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endParaRPr kumimoji="0" lang="en-US" sz="900" b="1" i="0" u="none" strike="noStrike" kern="1200" cap="none" spc="0" normalizeH="0" baseline="0" noProof="0" dirty="0" smtClean="0">
                        <a:ln>
                          <a:noFill/>
                        </a:ln>
                        <a:solidFill>
                          <a:srgbClr val="737373"/>
                        </a:solidFill>
                        <a:effectLst/>
                        <a:uLnTx/>
                        <a:uFillTx/>
                        <a:latin typeface="+mn-lt"/>
                        <a:ea typeface="+mn-ea"/>
                        <a:cs typeface="+mn-cs"/>
                      </a:endParaRPr>
                    </a:p>
                    <a:p>
                      <a:pPr algn="r" fontAlgn="base"/>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3" name="Rectangle 12"/>
          <p:cNvSpPr/>
          <p:nvPr/>
        </p:nvSpPr>
        <p:spPr>
          <a:xfrm>
            <a:off x="2927910" y="1626475"/>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14" name="Left-Right Arrow 13"/>
          <p:cNvSpPr/>
          <p:nvPr/>
        </p:nvSpPr>
        <p:spPr>
          <a:xfrm>
            <a:off x="3665498" y="1903097"/>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15" name="Rectangle 14"/>
          <p:cNvSpPr/>
          <p:nvPr/>
        </p:nvSpPr>
        <p:spPr>
          <a:xfrm>
            <a:off x="2927910" y="1626476"/>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17" name="Rectangle 16"/>
          <p:cNvSpPr/>
          <p:nvPr/>
        </p:nvSpPr>
        <p:spPr>
          <a:xfrm>
            <a:off x="2927910" y="2880051"/>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18" name="Left-Right Arrow 17"/>
          <p:cNvSpPr/>
          <p:nvPr/>
        </p:nvSpPr>
        <p:spPr>
          <a:xfrm>
            <a:off x="2946382" y="3156673"/>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19" name="Rectangle 18"/>
          <p:cNvSpPr/>
          <p:nvPr/>
        </p:nvSpPr>
        <p:spPr>
          <a:xfrm>
            <a:off x="2927910" y="2880051"/>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5" name="Rectangle 24"/>
          <p:cNvSpPr/>
          <p:nvPr/>
        </p:nvSpPr>
        <p:spPr>
          <a:xfrm>
            <a:off x="5211191" y="1632130"/>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6" name="Left-Right Arrow 25"/>
          <p:cNvSpPr/>
          <p:nvPr/>
        </p:nvSpPr>
        <p:spPr>
          <a:xfrm>
            <a:off x="5229663" y="1908752"/>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27" name="Rectangle 26"/>
          <p:cNvSpPr/>
          <p:nvPr/>
        </p:nvSpPr>
        <p:spPr>
          <a:xfrm>
            <a:off x="5211191" y="288570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8" name="Left-Right Arrow 27"/>
          <p:cNvSpPr/>
          <p:nvPr/>
        </p:nvSpPr>
        <p:spPr>
          <a:xfrm>
            <a:off x="5229663" y="316232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21" name="Rectangle 20"/>
          <p:cNvSpPr/>
          <p:nvPr/>
        </p:nvSpPr>
        <p:spPr>
          <a:xfrm>
            <a:off x="2927910" y="537355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2" name="Left-Right Arrow 21"/>
          <p:cNvSpPr/>
          <p:nvPr/>
        </p:nvSpPr>
        <p:spPr>
          <a:xfrm>
            <a:off x="3084928" y="5650179"/>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23" name="Rectangle 22"/>
          <p:cNvSpPr/>
          <p:nvPr/>
        </p:nvSpPr>
        <p:spPr>
          <a:xfrm>
            <a:off x="2927910" y="537355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4" name="Rectangle 23"/>
          <p:cNvSpPr/>
          <p:nvPr/>
        </p:nvSpPr>
        <p:spPr>
          <a:xfrm>
            <a:off x="2927911" y="537355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29" name="Rectangle 28"/>
          <p:cNvSpPr/>
          <p:nvPr/>
        </p:nvSpPr>
        <p:spPr>
          <a:xfrm>
            <a:off x="5220428" y="537355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0" name="Left-Right Arrow 29"/>
          <p:cNvSpPr/>
          <p:nvPr/>
        </p:nvSpPr>
        <p:spPr>
          <a:xfrm>
            <a:off x="5368208" y="5650178"/>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32" name="Rectangle 31"/>
          <p:cNvSpPr/>
          <p:nvPr/>
        </p:nvSpPr>
        <p:spPr>
          <a:xfrm>
            <a:off x="5220429" y="5373557"/>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1" name="Rectangle 30"/>
          <p:cNvSpPr/>
          <p:nvPr/>
        </p:nvSpPr>
        <p:spPr>
          <a:xfrm>
            <a:off x="2918673" y="41100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4" name="Left-Right Arrow 33"/>
          <p:cNvSpPr/>
          <p:nvPr/>
        </p:nvSpPr>
        <p:spPr>
          <a:xfrm>
            <a:off x="3678033" y="4386684"/>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35" name="Rectangle 34"/>
          <p:cNvSpPr/>
          <p:nvPr/>
        </p:nvSpPr>
        <p:spPr>
          <a:xfrm>
            <a:off x="2918673" y="41100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7" name="Rectangle 36"/>
          <p:cNvSpPr/>
          <p:nvPr/>
        </p:nvSpPr>
        <p:spPr>
          <a:xfrm>
            <a:off x="5211191" y="4110061"/>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
        <p:nvSpPr>
          <p:cNvPr id="38" name="Left-Right Arrow 37"/>
          <p:cNvSpPr/>
          <p:nvPr/>
        </p:nvSpPr>
        <p:spPr>
          <a:xfrm>
            <a:off x="5366229" y="4386683"/>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737373"/>
              </a:solidFill>
              <a:effectLst/>
              <a:uLnTx/>
              <a:uFillTx/>
            </a:endParaRPr>
          </a:p>
        </p:txBody>
      </p:sp>
      <p:sp>
        <p:nvSpPr>
          <p:cNvPr id="39" name="Rectangle 38"/>
          <p:cNvSpPr/>
          <p:nvPr/>
        </p:nvSpPr>
        <p:spPr>
          <a:xfrm>
            <a:off x="5211192" y="4110062"/>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prstClr val="white"/>
              </a:solidFill>
              <a:effectLst/>
              <a:uLnTx/>
              <a:uFillTx/>
            </a:endParaRPr>
          </a:p>
        </p:txBody>
      </p:sp>
    </p:spTree>
    <p:extLst>
      <p:ext uri="{BB962C8B-B14F-4D97-AF65-F5344CB8AC3E}">
        <p14:creationId xmlns:p14="http://schemas.microsoft.com/office/powerpoint/2010/main" val="9771035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28145" y="626124"/>
            <a:ext cx="1244410" cy="217047"/>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ru-RU"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Смартфон</a:t>
            </a:r>
            <a:endPar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endParaRP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ru-RU"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Планшет</a:t>
            </a:r>
            <a:endPar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endParaRPr>
          </a:p>
        </p:txBody>
      </p:sp>
      <p:sp>
        <p:nvSpPr>
          <p:cNvPr id="41" name="TextBox 40"/>
          <p:cNvSpPr txBox="1"/>
          <p:nvPr/>
        </p:nvSpPr>
        <p:spPr>
          <a:xfrm>
            <a:off x="5783165" y="192031"/>
            <a:ext cx="1966929" cy="65114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marL="0" marR="0" lvl="0" indent="0" algn="ctr" defTabSz="914367" eaLnBrk="1" fontAlgn="auto" latinLnBrk="0" hangingPunct="1">
              <a:lnSpc>
                <a:spcPct val="90000"/>
              </a:lnSpc>
              <a:spcBef>
                <a:spcPts val="0"/>
              </a:spcBef>
              <a:spcAft>
                <a:spcPts val="600"/>
              </a:spcAft>
              <a:buClrTx/>
              <a:buSzTx/>
              <a:buFontTx/>
              <a:buNone/>
              <a:tabLst/>
              <a:defRPr/>
            </a:pPr>
            <a:r>
              <a:rPr kumimoji="0" lang="ru-RU"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2-в-1</a:t>
            </a:r>
            <a:r>
              <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rPr>
              <a:t/>
            </a:r>
            <a:br>
              <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rPr>
            </a:br>
            <a:r>
              <a:rPr kumimoji="0" lang="en-US"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a:t>
            </a:r>
            <a:r>
              <a:rPr kumimoji="0" lang="ru-RU"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п</a:t>
            </a:r>
            <a:r>
              <a:rPr kumimoji="0" lang="ru-RU" sz="1567" b="0" i="0" u="none" strike="noStrike" kern="0" cap="none" spc="0" normalizeH="0" baseline="0" noProof="0" dirty="0">
                <a:ln>
                  <a:noFill/>
                </a:ln>
                <a:solidFill>
                  <a:srgbClr val="4F4F4F"/>
                </a:solidFill>
                <a:effectLst/>
                <a:uLnTx/>
                <a:uFillTx/>
                <a:latin typeface="Segoe Pro Light"/>
                <a:cs typeface="Segoe UI" panose="020B0502040204020203" pitchFamily="34" charset="0"/>
              </a:rPr>
              <a:t>л</a:t>
            </a:r>
            <a:r>
              <a:rPr kumimoji="0" lang="ru-RU"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аншет или </a:t>
            </a:r>
            <a:r>
              <a:rPr kumimoji="0" lang="ru-RU" sz="1567" b="0" i="0" u="none" strike="noStrike" kern="0" cap="none" spc="0" normalizeH="0" baseline="0" noProof="0" dirty="0" err="1" smtClean="0">
                <a:ln>
                  <a:noFill/>
                </a:ln>
                <a:solidFill>
                  <a:srgbClr val="4F4F4F"/>
                </a:solidFill>
                <a:effectLst/>
                <a:uLnTx/>
                <a:uFillTx/>
                <a:latin typeface="Segoe Pro Light"/>
                <a:cs typeface="Segoe UI" panose="020B0502040204020203" pitchFamily="34" charset="0"/>
              </a:rPr>
              <a:t>лаптоп</a:t>
            </a:r>
            <a:r>
              <a:rPr kumimoji="0" lang="en-US"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a:t>
            </a:r>
            <a:endPar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endParaRP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ru-RU"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Настольный ПК или всё-в-одном</a:t>
            </a:r>
            <a:endPar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endParaRP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ru-RU" sz="1567" b="0" i="0" u="none" strike="noStrike" kern="0" cap="none" spc="0" normalizeH="0" baseline="0" noProof="0" dirty="0" err="1" smtClean="0">
                <a:ln>
                  <a:noFill/>
                </a:ln>
                <a:solidFill>
                  <a:srgbClr val="4F4F4F"/>
                </a:solidFill>
                <a:effectLst/>
                <a:uLnTx/>
                <a:uFillTx/>
                <a:latin typeface="Segoe Pro Light"/>
                <a:cs typeface="Segoe UI" panose="020B0502040204020203" pitchFamily="34" charset="0"/>
              </a:rPr>
              <a:t>Фаблет</a:t>
            </a:r>
            <a:endPar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endParaRP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ru-RU"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Б</a:t>
            </a:r>
            <a:r>
              <a:rPr kumimoji="0" lang="en-US"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o</a:t>
            </a:r>
            <a:r>
              <a:rPr kumimoji="0" lang="ru-RU" sz="1567" b="0" i="0" u="none" strike="noStrike" kern="0" cap="none" spc="0" normalizeH="0" baseline="0" noProof="0" dirty="0" err="1" smtClean="0">
                <a:ln>
                  <a:noFill/>
                </a:ln>
                <a:solidFill>
                  <a:srgbClr val="4F4F4F"/>
                </a:solidFill>
                <a:effectLst/>
                <a:uLnTx/>
                <a:uFillTx/>
                <a:latin typeface="Segoe Pro Light"/>
                <a:cs typeface="Segoe UI" panose="020B0502040204020203" pitchFamily="34" charset="0"/>
              </a:rPr>
              <a:t>льшой</a:t>
            </a:r>
            <a:r>
              <a:rPr kumimoji="0" lang="ru-RU"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 планшет</a:t>
            </a:r>
            <a:endPar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endParaRPr>
          </a:p>
        </p:txBody>
      </p:sp>
      <p:sp>
        <p:nvSpPr>
          <p:cNvPr id="49" name="TextBox 48"/>
          <p:cNvSpPr txBox="1"/>
          <p:nvPr/>
        </p:nvSpPr>
        <p:spPr>
          <a:xfrm>
            <a:off x="8257989" y="409149"/>
            <a:ext cx="953698" cy="217047"/>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ru-RU" sz="1567" b="0" i="0" u="none" strike="noStrike" kern="0" cap="none" spc="0" normalizeH="0" baseline="0" noProof="0" dirty="0" smtClean="0">
                <a:ln>
                  <a:noFill/>
                </a:ln>
                <a:solidFill>
                  <a:srgbClr val="4F4F4F"/>
                </a:solidFill>
                <a:effectLst/>
                <a:uLnTx/>
                <a:uFillTx/>
                <a:latin typeface="Segoe Pro Light"/>
                <a:cs typeface="Segoe UI" panose="020B0502040204020203" pitchFamily="34" charset="0"/>
              </a:rPr>
              <a:t>Ноутбук</a:t>
            </a:r>
            <a:endPar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endParaRP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marL="0" marR="0" lvl="0" indent="0" algn="ctr" defTabSz="912790" eaLnBrk="1" fontAlgn="auto" latinLnBrk="0" hangingPunct="1">
                <a:lnSpc>
                  <a:spcPct val="90000"/>
                </a:lnSpc>
                <a:spcBef>
                  <a:spcPts val="0"/>
                </a:spcBef>
                <a:spcAft>
                  <a:spcPts val="0"/>
                </a:spcAft>
                <a:buClrTx/>
                <a:buSzTx/>
                <a:buFontTx/>
                <a:buNone/>
                <a:tabLst/>
                <a:defRPr/>
              </a:pPr>
              <a:endParaRPr kumimoji="0" lang="en-US" sz="235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marL="0" marR="0" lvl="0" indent="0" algn="ctr" defTabSz="895239" eaLnBrk="1" fontAlgn="auto" latinLnBrk="0" hangingPunct="1">
              <a:lnSpc>
                <a:spcPct val="90000"/>
              </a:lnSpc>
              <a:spcBef>
                <a:spcPts val="0"/>
              </a:spcBef>
              <a:spcAft>
                <a:spcPts val="587"/>
              </a:spcAft>
              <a:buClrTx/>
              <a:buSzTx/>
              <a:buFontTx/>
              <a:buNone/>
              <a:tabLst/>
              <a:defRPr/>
            </a:pPr>
            <a:r>
              <a:rPr kumimoji="0" lang="en-US" sz="1567" b="0" i="0" u="none" strike="noStrike" kern="0" cap="none" spc="0" normalizeH="0" baseline="0" noProof="0" dirty="0" err="1" smtClean="0">
                <a:ln>
                  <a:noFill/>
                </a:ln>
                <a:solidFill>
                  <a:srgbClr val="4F4F4F"/>
                </a:solidFill>
                <a:effectLst/>
                <a:uLnTx/>
                <a:uFillTx/>
                <a:latin typeface="Segoe Pro Light"/>
                <a:cs typeface="Segoe UI" panose="020B0502040204020203" pitchFamily="34" charset="0"/>
              </a:rPr>
              <a:t>Hololens</a:t>
            </a:r>
            <a:endParaRPr kumimoji="0" lang="en-US" sz="1567" b="0" i="0" u="none" strike="noStrike" kern="0" cap="none" spc="0" normalizeH="0" baseline="0" noProof="0" dirty="0">
              <a:ln>
                <a:noFill/>
              </a:ln>
              <a:solidFill>
                <a:srgbClr val="4F4F4F"/>
              </a:solidFill>
              <a:effectLst/>
              <a:uLnTx/>
              <a:uFillTx/>
              <a:latin typeface="Segoe Pro Light"/>
              <a:cs typeface="Segoe UI" panose="020B0502040204020203" pitchFamily="34" charset="0"/>
            </a:endParaRP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marL="0" marR="0" lvl="0" indent="0" algn="ctr" defTabSz="1266834" eaLnBrk="1" fontAlgn="auto" latinLnBrk="0" hangingPunct="1">
              <a:lnSpc>
                <a:spcPct val="90000"/>
              </a:lnSpc>
              <a:spcBef>
                <a:spcPts val="0"/>
              </a:spcBef>
              <a:spcAft>
                <a:spcPts val="0"/>
              </a:spcAft>
              <a:buClrTx/>
              <a:buSzTx/>
              <a:buFontTx/>
              <a:buNone/>
              <a:tabLst/>
              <a:defRPr/>
            </a:pPr>
            <a:endParaRPr kumimoji="0" lang="en-US" sz="2398" b="0" i="0" u="none" strike="noStrike" kern="0" cap="none" spc="0" normalizeH="0" baseline="0" noProof="0" dirty="0" err="1">
              <a:ln>
                <a:noFill/>
              </a:ln>
              <a:gradFill>
                <a:gsLst>
                  <a:gs pos="2917">
                    <a:srgbClr val="737373"/>
                  </a:gs>
                  <a:gs pos="81000">
                    <a:srgbClr val="737373"/>
                  </a:gs>
                </a:gsLst>
                <a:lin ang="5400000" scaled="0"/>
              </a:gradFill>
              <a:effectLst/>
              <a:uLnTx/>
              <a:uFillTx/>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32"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dirty="0" err="1">
                <a:ln>
                  <a:noFill/>
                </a:ln>
                <a:solidFill>
                  <a:srgbClr val="FFFFFF"/>
                </a:solidFill>
                <a:effectLst/>
                <a:uLnTx/>
                <a:uFillTx/>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532" eaLnBrk="1" fontAlgn="auto" latinLnBrk="0" hangingPunct="1">
                  <a:lnSpc>
                    <a:spcPct val="100000"/>
                  </a:lnSpc>
                  <a:spcBef>
                    <a:spcPts val="0"/>
                  </a:spcBef>
                  <a:spcAft>
                    <a:spcPts val="0"/>
                  </a:spcAft>
                  <a:buClrTx/>
                  <a:buSzTx/>
                  <a:buFontTx/>
                  <a:buNone/>
                  <a:tabLst/>
                  <a:defRPr/>
                </a:pPr>
                <a:endParaRPr kumimoji="0" lang="en-US" sz="2398" b="0" i="0" u="none" strike="noStrike" kern="0" cap="none" spc="0" normalizeH="0" baseline="0" noProof="0" dirty="0" err="1">
                  <a:ln>
                    <a:noFill/>
                  </a:ln>
                  <a:solidFill>
                    <a:srgbClr val="FFFFFF"/>
                  </a:solidFill>
                  <a:effectLst/>
                  <a:uLnTx/>
                  <a:uFillTx/>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marL="0" marR="0" lvl="0" indent="0" algn="ctr" defTabSz="913532" eaLnBrk="1" fontAlgn="auto" latinLnBrk="0" hangingPunct="1">
                    <a:lnSpc>
                      <a:spcPct val="90000"/>
                    </a:lnSpc>
                    <a:spcBef>
                      <a:spcPts val="0"/>
                    </a:spcBef>
                    <a:spcAft>
                      <a:spcPts val="0"/>
                    </a:spcAft>
                    <a:buClrTx/>
                    <a:buSzTx/>
                    <a:buFontTx/>
                    <a:buNone/>
                    <a:tabLst/>
                    <a:defRPr/>
                  </a:pPr>
                  <a:r>
                    <a:rPr kumimoji="0" lang="en-US" sz="1865" b="0" i="0" u="none" strike="noStrike" kern="0" cap="none" spc="0" normalizeH="0" baseline="0" noProof="0" dirty="0">
                      <a:ln>
                        <a:noFill/>
                      </a:ln>
                      <a:solidFill>
                        <a:prstClr val="white"/>
                      </a:solidFill>
                      <a:effectLst/>
                      <a:uLnTx/>
                      <a:uFillTx/>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marL="0" marR="0" lvl="0" indent="0" defTabSz="913532" eaLnBrk="1" fontAlgn="auto" latinLnBrk="0" hangingPunct="1">
                    <a:lnSpc>
                      <a:spcPct val="100000"/>
                    </a:lnSpc>
                    <a:spcBef>
                      <a:spcPts val="0"/>
                    </a:spcBef>
                    <a:spcAft>
                      <a:spcPts val="0"/>
                    </a:spcAft>
                    <a:buClrTx/>
                    <a:buSzTx/>
                    <a:buFontTx/>
                    <a:buNone/>
                    <a:tabLst/>
                    <a:defRPr/>
                  </a:pPr>
                  <a:endParaRPr kumimoji="0" lang="en-US" sz="1865" b="0" i="0" u="none" strike="noStrike" kern="0" cap="none" spc="0" normalizeH="0" baseline="0" noProof="0">
                    <a:ln>
                      <a:noFill/>
                    </a:ln>
                    <a:solidFill>
                      <a:srgbClr val="737373"/>
                    </a:solidFill>
                    <a:effectLst/>
                    <a:uLnTx/>
                    <a:uFillTx/>
                    <a:latin typeface="Segoe UI Light"/>
                  </a:endParaRPr>
                </a:p>
              </p:txBody>
            </p:sp>
          </p:grpSp>
        </p:grpSp>
      </p:grpSp>
    </p:spTree>
    <p:extLst>
      <p:ext uri="{BB962C8B-B14F-4D97-AF65-F5344CB8AC3E}">
        <p14:creationId xmlns:p14="http://schemas.microsoft.com/office/powerpoint/2010/main" val="37389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Раздельный дизайн</a:t>
            </a:r>
            <a:endParaRPr lang="en-US" dirty="0"/>
          </a:p>
        </p:txBody>
      </p:sp>
      <p:sp>
        <p:nvSpPr>
          <p:cNvPr id="6" name="TextBox 5"/>
          <p:cNvSpPr txBox="1"/>
          <p:nvPr/>
        </p:nvSpPr>
        <p:spPr>
          <a:xfrm>
            <a:off x="183736" y="1104316"/>
            <a:ext cx="1797536" cy="227614"/>
          </a:xfrm>
          <a:prstGeom prst="rect">
            <a:avLst/>
          </a:prstGeom>
          <a:noFill/>
        </p:spPr>
        <p:txBody>
          <a:bodyPr wrap="square" lIns="68571" tIns="34284" rIns="68571" bIns="3428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029" b="0" i="0" u="none" strike="noStrike" kern="0" cap="none" spc="0" normalizeH="0" baseline="0" noProof="0" dirty="0" smtClean="0">
                <a:ln>
                  <a:noFill/>
                </a:ln>
                <a:solidFill>
                  <a:prstClr val="black"/>
                </a:solidFill>
                <a:effectLst/>
                <a:uLnTx/>
                <a:uFillTx/>
              </a:rPr>
              <a:t>Смартфон </a:t>
            </a:r>
            <a:r>
              <a:rPr kumimoji="0" lang="en-US" sz="1029" b="0" i="0" u="none" strike="noStrike" kern="0" cap="none" spc="0" normalizeH="0" baseline="0" noProof="0" dirty="0" smtClean="0">
                <a:ln>
                  <a:noFill/>
                </a:ln>
                <a:solidFill>
                  <a:prstClr val="black"/>
                </a:solidFill>
                <a:effectLst/>
                <a:uLnTx/>
                <a:uFillTx/>
              </a:rPr>
              <a:t>(</a:t>
            </a:r>
            <a:r>
              <a:rPr kumimoji="0" lang="ru-RU" sz="1029" b="0" i="0" u="none" strike="noStrike" kern="0" cap="none" spc="0" normalizeH="0" baseline="0" noProof="0" dirty="0" smtClean="0">
                <a:ln>
                  <a:noFill/>
                </a:ln>
                <a:solidFill>
                  <a:prstClr val="black"/>
                </a:solidFill>
                <a:effectLst/>
                <a:uLnTx/>
                <a:uFillTx/>
              </a:rPr>
              <a:t>портрет</a:t>
            </a:r>
            <a:r>
              <a:rPr kumimoji="0" lang="en-US" sz="1029" b="0" i="0" u="none" strike="noStrike" kern="0" cap="none" spc="0" normalizeH="0" baseline="0" noProof="0" dirty="0" smtClean="0">
                <a:ln>
                  <a:noFill/>
                </a:ln>
                <a:solidFill>
                  <a:prstClr val="black"/>
                </a:solidFill>
                <a:effectLst/>
                <a:uLnTx/>
                <a:uFillTx/>
              </a:rPr>
              <a:t>)</a:t>
            </a:r>
            <a:endParaRPr kumimoji="0" lang="en-US" sz="1029" b="0" i="0" u="none" strike="noStrike" kern="0" cap="none" spc="0" normalizeH="0" baseline="0" noProof="0" dirty="0">
              <a:ln>
                <a:noFill/>
              </a:ln>
              <a:solidFill>
                <a:prstClr val="black"/>
              </a:solidFill>
              <a:effectLst/>
              <a:uLnTx/>
              <a:uFillTx/>
            </a:endParaRPr>
          </a:p>
        </p:txBody>
      </p:sp>
      <p:sp>
        <p:nvSpPr>
          <p:cNvPr id="7" name="TextBox 6"/>
          <p:cNvSpPr txBox="1"/>
          <p:nvPr/>
        </p:nvSpPr>
        <p:spPr>
          <a:xfrm>
            <a:off x="1161095" y="2837647"/>
            <a:ext cx="4939960" cy="227614"/>
          </a:xfrm>
          <a:prstGeom prst="rect">
            <a:avLst/>
          </a:prstGeom>
          <a:noFill/>
        </p:spPr>
        <p:txBody>
          <a:bodyPr wrap="square" lIns="68571" tIns="34284" rIns="68571" bIns="3428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029" b="0" i="0" u="none" strike="noStrike" kern="0" cap="none" spc="0" normalizeH="0" baseline="0" noProof="0" dirty="0" smtClean="0">
                <a:ln>
                  <a:noFill/>
                </a:ln>
                <a:solidFill>
                  <a:prstClr val="black"/>
                </a:solidFill>
                <a:effectLst/>
                <a:uLnTx/>
                <a:uFillTx/>
              </a:rPr>
              <a:t>Планшет </a:t>
            </a:r>
            <a:r>
              <a:rPr kumimoji="0" lang="en-US" sz="1029" b="0" i="0" u="none" strike="noStrike" kern="0" cap="none" spc="0" normalizeH="0" baseline="0" noProof="0" dirty="0" smtClean="0">
                <a:ln>
                  <a:noFill/>
                </a:ln>
                <a:solidFill>
                  <a:prstClr val="black"/>
                </a:solidFill>
                <a:effectLst/>
                <a:uLnTx/>
                <a:uFillTx/>
              </a:rPr>
              <a:t>(</a:t>
            </a:r>
            <a:r>
              <a:rPr kumimoji="0" lang="ru-RU" sz="1029" b="0" i="0" u="none" strike="noStrike" kern="0" cap="none" spc="0" normalizeH="0" baseline="0" noProof="0" dirty="0" smtClean="0">
                <a:ln>
                  <a:noFill/>
                </a:ln>
                <a:solidFill>
                  <a:prstClr val="black"/>
                </a:solidFill>
                <a:effectLst/>
                <a:uLnTx/>
                <a:uFillTx/>
              </a:rPr>
              <a:t>ландшафт</a:t>
            </a:r>
            <a:r>
              <a:rPr kumimoji="0" lang="en-US" sz="1029" b="0" i="0" u="none" strike="noStrike" kern="0" cap="none" spc="0" normalizeH="0" baseline="0" noProof="0" dirty="0" smtClean="0">
                <a:ln>
                  <a:noFill/>
                </a:ln>
                <a:solidFill>
                  <a:prstClr val="black"/>
                </a:solidFill>
                <a:effectLst/>
                <a:uLnTx/>
                <a:uFillTx/>
              </a:rPr>
              <a:t>) </a:t>
            </a:r>
            <a:r>
              <a:rPr kumimoji="0" lang="en-US" sz="1029" b="0" i="0" u="none" strike="noStrike" kern="0" cap="none" spc="0" normalizeH="0" baseline="0" noProof="0" dirty="0">
                <a:ln>
                  <a:noFill/>
                </a:ln>
                <a:solidFill>
                  <a:prstClr val="black"/>
                </a:solidFill>
                <a:effectLst/>
                <a:uLnTx/>
                <a:uFillTx/>
              </a:rPr>
              <a:t>/ </a:t>
            </a:r>
            <a:r>
              <a:rPr kumimoji="0" lang="ru-RU" sz="1029" b="0" i="0" u="none" strike="noStrike" kern="0" cap="none" spc="0" normalizeH="0" baseline="0" noProof="0" dirty="0" smtClean="0">
                <a:ln>
                  <a:noFill/>
                </a:ln>
                <a:solidFill>
                  <a:prstClr val="black"/>
                </a:solidFill>
                <a:effectLst/>
                <a:uLnTx/>
                <a:uFillTx/>
              </a:rPr>
              <a:t>рабочий стол</a:t>
            </a:r>
            <a:endParaRPr kumimoji="0" lang="en-US" sz="1029" b="0" i="0" u="none" strike="noStrike" kern="0" cap="none" spc="0" normalizeH="0" baseline="0" noProof="0" dirty="0">
              <a:ln>
                <a:noFill/>
              </a:ln>
              <a:solidFill>
                <a:prstClr val="black"/>
              </a:solidFill>
              <a:effectLst/>
              <a:uLnTx/>
              <a:uFillTx/>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430" y="3168749"/>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8060" y="3429000"/>
            <a:ext cx="5014385" cy="281905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3430" y="1459667"/>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1208" y="1706495"/>
            <a:ext cx="1452182" cy="2581010"/>
          </a:xfrm>
          <a:prstGeom prst="rect">
            <a:avLst/>
          </a:prstGeom>
        </p:spPr>
      </p:pic>
    </p:spTree>
    <p:extLst>
      <p:ext uri="{BB962C8B-B14F-4D97-AF65-F5344CB8AC3E}">
        <p14:creationId xmlns:p14="http://schemas.microsoft.com/office/powerpoint/2010/main" val="14620439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876000" y="1543647"/>
            <a:ext cx="9859116" cy="1813958"/>
          </a:xfrm>
        </p:spPr>
        <p:txBody>
          <a:bodyPr/>
          <a:lstStyle/>
          <a:p>
            <a:r>
              <a:rPr lang="en-US" dirty="0" smtClean="0"/>
              <a:t>DEMO </a:t>
            </a:r>
            <a:r>
              <a:rPr lang="en-US" dirty="0" smtClean="0"/>
              <a:t>0</a:t>
            </a:r>
            <a:r>
              <a:rPr lang="en-US" dirty="0"/>
              <a:t>3</a:t>
            </a:r>
            <a:r>
              <a:rPr lang="en-US" dirty="0" smtClean="0"/>
              <a:t>:</a:t>
            </a:r>
            <a:r>
              <a:rPr lang="en-US" dirty="0" smtClean="0"/>
              <a:t/>
            </a:r>
            <a:br>
              <a:rPr lang="en-US" dirty="0" smtClean="0"/>
            </a:br>
            <a:r>
              <a:rPr lang="ru-RU" dirty="0" smtClean="0"/>
              <a:t>Дизайн для разных семейств</a:t>
            </a:r>
            <a:endParaRPr lang="ru-RU" dirty="0"/>
          </a:p>
        </p:txBody>
      </p:sp>
      <p:sp>
        <p:nvSpPr>
          <p:cNvPr id="2" name="TextBox 1"/>
          <p:cNvSpPr txBox="1"/>
          <p:nvPr/>
        </p:nvSpPr>
        <p:spPr>
          <a:xfrm>
            <a:off x="823200" y="3609000"/>
            <a:ext cx="8893910" cy="627864"/>
          </a:xfrm>
          <a:prstGeom prst="rect">
            <a:avLst/>
          </a:prstGeom>
          <a:noFill/>
        </p:spPr>
        <p:txBody>
          <a:bodyPr wrap="none" lIns="182880" tIns="146304" rIns="182880" bIns="146304" rtlCol="0">
            <a:spAutoFit/>
          </a:bodyPr>
          <a:lstStyle/>
          <a:p>
            <a:pPr>
              <a:lnSpc>
                <a:spcPct val="90000"/>
              </a:lnSpc>
              <a:spcAft>
                <a:spcPts val="600"/>
              </a:spcAft>
            </a:pPr>
            <a:r>
              <a:rPr lang="ru-RU" sz="2400" dirty="0" smtClean="0">
                <a:gradFill>
                  <a:gsLst>
                    <a:gs pos="2917">
                      <a:schemeClr val="tx1"/>
                    </a:gs>
                    <a:gs pos="30000">
                      <a:schemeClr val="tx1"/>
                    </a:gs>
                  </a:gsLst>
                  <a:lin ang="5400000" scaled="0"/>
                </a:gradFill>
              </a:rPr>
              <a:t>Смотрите на </a:t>
            </a:r>
            <a:r>
              <a:rPr lang="en-US" sz="2400" dirty="0" smtClean="0">
                <a:gradFill>
                  <a:gsLst>
                    <a:gs pos="2917">
                      <a:schemeClr val="tx1"/>
                    </a:gs>
                    <a:gs pos="30000">
                      <a:schemeClr val="tx1"/>
                    </a:gs>
                  </a:gsLst>
                  <a:lin ang="5400000" scaled="0"/>
                </a:gradFill>
              </a:rPr>
              <a:t>http://github.com/evangelism/Win10UWPCourse</a:t>
            </a:r>
            <a:endParaRPr lang="ru-RU"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48461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ctrTitle"/>
          </p:nvPr>
        </p:nvSpPr>
        <p:spPr/>
        <p:txBody>
          <a:bodyPr/>
          <a:lstStyle/>
          <a:p>
            <a:r>
              <a:rPr lang="ru-RU" dirty="0" smtClean="0"/>
              <a:t>Адаптивный код:</a:t>
            </a:r>
            <a:br>
              <a:rPr lang="ru-RU" dirty="0" smtClean="0"/>
            </a:br>
            <a:r>
              <a:rPr lang="en-US" sz="4400" dirty="0" smtClean="0"/>
              <a:t>Platform Extensions SDK</a:t>
            </a:r>
            <a:endParaRPr lang="ru-RU" dirty="0"/>
          </a:p>
        </p:txBody>
      </p:sp>
      <p:sp>
        <p:nvSpPr>
          <p:cNvPr id="6" name="Подзаголовок 5"/>
          <p:cNvSpPr>
            <a:spLocks noGrp="1"/>
          </p:cNvSpPr>
          <p:nvPr>
            <p:ph type="subTitle" idx="1"/>
          </p:nvPr>
        </p:nvSpPr>
        <p:spPr/>
        <p:txBody>
          <a:bodyPr/>
          <a:lstStyle/>
          <a:p>
            <a:endParaRPr lang="ru-RU"/>
          </a:p>
        </p:txBody>
      </p:sp>
    </p:spTree>
    <p:extLst>
      <p:ext uri="{BB962C8B-B14F-4D97-AF65-F5344CB8AC3E}">
        <p14:creationId xmlns:p14="http://schemas.microsoft.com/office/powerpoint/2010/main" val="8071376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580663" y="0"/>
          <a:ext cx="11030674" cy="6599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8473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516001" y="3831303"/>
            <a:ext cx="4574659" cy="2619934"/>
            <a:chOff x="5904690" y="3144065"/>
            <a:chExt cx="5885233" cy="3042726"/>
          </a:xfrm>
        </p:grpSpPr>
        <p:sp>
          <p:nvSpPr>
            <p:cNvPr id="3" name="Rectangle 5"/>
            <p:cNvSpPr/>
            <p:nvPr/>
          </p:nvSpPr>
          <p:spPr>
            <a:xfrm>
              <a:off x="7918315" y="5262664"/>
              <a:ext cx="1857983" cy="92412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Phone</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mn-ea"/>
                  <a:cs typeface="+mn-cs"/>
                </a:rPr>
                <a:t>Device</a:t>
              </a:r>
              <a:endParaRPr kumimoji="0" lang="en-US" sz="19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Rectangle 6"/>
            <p:cNvSpPr/>
            <p:nvPr/>
          </p:nvSpPr>
          <p:spPr>
            <a:xfrm>
              <a:off x="9931940" y="5262663"/>
              <a:ext cx="1857983" cy="92412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Xbox</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mn-ea"/>
                  <a:cs typeface="+mn-cs"/>
                </a:rPr>
                <a:t>Device</a:t>
              </a:r>
              <a:endParaRPr kumimoji="0" lang="en-US" sz="19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10"/>
            <p:cNvSpPr/>
            <p:nvPr/>
          </p:nvSpPr>
          <p:spPr>
            <a:xfrm>
              <a:off x="5904690" y="5262664"/>
              <a:ext cx="1857983" cy="92412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Desktop</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FFFFFF"/>
                  </a:solidFill>
                  <a:effectLst/>
                  <a:uLnTx/>
                  <a:uFillTx/>
                  <a:latin typeface="Segoe UI"/>
                  <a:ea typeface="+mn-ea"/>
                  <a:cs typeface="+mn-cs"/>
                </a:rPr>
                <a:t>Device</a:t>
              </a:r>
              <a:endParaRPr kumimoji="0" lang="en-US" sz="1998"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Windows Core</a:t>
              </a:r>
            </a:p>
          </p:txBody>
        </p:sp>
        <p:sp>
          <p:nvSpPr>
            <p:cNvPr id="7"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Universal Windows Platform</a:t>
              </a:r>
            </a:p>
          </p:txBody>
        </p:sp>
      </p:grpSp>
      <p:sp>
        <p:nvSpPr>
          <p:cNvPr id="8" name="Rectangle 13"/>
          <p:cNvSpPr/>
          <p:nvPr/>
        </p:nvSpPr>
        <p:spPr>
          <a:xfrm>
            <a:off x="516000" y="1989000"/>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FFFFFF"/>
                </a:solidFill>
                <a:effectLst/>
                <a:uLnTx/>
                <a:uFillTx/>
                <a:latin typeface="Segoe UI"/>
                <a:ea typeface="+mn-ea"/>
                <a:cs typeface="+mn-cs"/>
              </a:rPr>
              <a:t>Windows App</a:t>
            </a:r>
          </a:p>
        </p:txBody>
      </p:sp>
      <p:sp>
        <p:nvSpPr>
          <p:cNvPr id="9" name="Snip Diagonal Corner Rectangle 14"/>
          <p:cNvSpPr/>
          <p:nvPr/>
        </p:nvSpPr>
        <p:spPr>
          <a:xfrm>
            <a:off x="2081214" y="2901984"/>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rPr>
              <a:t>Phone</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ECECEC">
                    <a:lumMod val="25000"/>
                  </a:srgbClr>
                </a:solidFill>
                <a:effectLst/>
                <a:uLnTx/>
                <a:uFillTx/>
                <a:latin typeface="Segoe UI"/>
                <a:ea typeface="+mn-ea"/>
                <a:cs typeface="+mn-cs"/>
              </a:rPr>
              <a:t>extension</a:t>
            </a:r>
            <a:endPar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endParaRPr>
          </a:p>
        </p:txBody>
      </p:sp>
      <p:sp>
        <p:nvSpPr>
          <p:cNvPr id="10" name="Snip Diagonal Corner Rectangle 15"/>
          <p:cNvSpPr/>
          <p:nvPr/>
        </p:nvSpPr>
        <p:spPr>
          <a:xfrm>
            <a:off x="3646428" y="2901983"/>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rPr>
              <a:t>Xbox</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ECECEC">
                    <a:lumMod val="25000"/>
                  </a:srgbClr>
                </a:solidFill>
                <a:effectLst/>
                <a:uLnTx/>
                <a:uFillTx/>
                <a:latin typeface="Segoe UI"/>
                <a:ea typeface="+mn-ea"/>
                <a:cs typeface="+mn-cs"/>
              </a:rPr>
              <a:t>extension</a:t>
            </a:r>
            <a:endPar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endParaRPr>
          </a:p>
        </p:txBody>
      </p:sp>
      <p:sp>
        <p:nvSpPr>
          <p:cNvPr id="11" name="Snip Diagonal Corner Rectangle 16"/>
          <p:cNvSpPr/>
          <p:nvPr/>
        </p:nvSpPr>
        <p:spPr>
          <a:xfrm>
            <a:off x="516001" y="2901984"/>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rPr>
              <a:t>Desktop</a:t>
            </a:r>
          </a:p>
          <a:p>
            <a:pPr marL="0" marR="0" lvl="0" indent="0" algn="ctr" defTabSz="914400" rtl="0" eaLnBrk="1" fontAlgn="auto" latinLnBrk="0" hangingPunct="1">
              <a:lnSpc>
                <a:spcPct val="90000"/>
              </a:lnSpc>
              <a:spcBef>
                <a:spcPts val="599"/>
              </a:spcBef>
              <a:spcAft>
                <a:spcPts val="0"/>
              </a:spcAft>
              <a:buClrTx/>
              <a:buSzTx/>
              <a:buFontTx/>
              <a:buNone/>
              <a:tabLst/>
              <a:defRPr/>
            </a:pPr>
            <a:r>
              <a:rPr kumimoji="0" lang="en-US" sz="1399" b="0" i="0" u="none" strike="noStrike" kern="1200" cap="none" spc="0" normalizeH="0" baseline="0" noProof="0" dirty="0">
                <a:ln>
                  <a:noFill/>
                </a:ln>
                <a:solidFill>
                  <a:srgbClr val="ECECEC">
                    <a:lumMod val="25000"/>
                  </a:srgbClr>
                </a:solidFill>
                <a:effectLst/>
                <a:uLnTx/>
                <a:uFillTx/>
                <a:latin typeface="Segoe UI"/>
                <a:ea typeface="+mn-ea"/>
                <a:cs typeface="+mn-cs"/>
              </a:rPr>
              <a:t>extension</a:t>
            </a:r>
            <a:endParaRPr kumimoji="0" lang="en-US" sz="1998" b="0" i="0" u="none" strike="noStrike" kern="1200" cap="none" spc="0" normalizeH="0" baseline="0" noProof="0" dirty="0">
              <a:ln>
                <a:noFill/>
              </a:ln>
              <a:solidFill>
                <a:srgbClr val="ECECEC">
                  <a:lumMod val="25000"/>
                </a:srgbClr>
              </a:solidFill>
              <a:effectLst/>
              <a:uLnTx/>
              <a:uFillTx/>
              <a:latin typeface="Segoe UI"/>
              <a:ea typeface="+mn-ea"/>
              <a:cs typeface="+mn-cs"/>
            </a:endParaRPr>
          </a:p>
        </p:txBody>
      </p:sp>
      <p:sp>
        <p:nvSpPr>
          <p:cNvPr id="12" name="Заголовок 11"/>
          <p:cNvSpPr>
            <a:spLocks noGrp="1"/>
          </p:cNvSpPr>
          <p:nvPr>
            <p:ph type="title"/>
          </p:nvPr>
        </p:nvSpPr>
        <p:spPr>
          <a:xfrm>
            <a:off x="516000" y="369000"/>
            <a:ext cx="10837800" cy="720000"/>
          </a:xfrm>
        </p:spPr>
        <p:txBody>
          <a:bodyPr/>
          <a:lstStyle/>
          <a:p>
            <a:r>
              <a:rPr lang="ru-RU" dirty="0" smtClean="0"/>
              <a:t>Расширения платформы </a:t>
            </a:r>
            <a:r>
              <a:rPr lang="en-US" dirty="0" smtClean="0"/>
              <a:t>UWP</a:t>
            </a:r>
            <a:endParaRPr lang="ru-RU" dirty="0"/>
          </a:p>
        </p:txBody>
      </p:sp>
    </p:spTree>
    <p:extLst>
      <p:ext uri="{BB962C8B-B14F-4D97-AF65-F5344CB8AC3E}">
        <p14:creationId xmlns:p14="http://schemas.microsoft.com/office/powerpoint/2010/main" val="1883309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6000" y="369000"/>
            <a:ext cx="11160000" cy="720000"/>
          </a:xfrm>
        </p:spPr>
        <p:txBody>
          <a:bodyPr>
            <a:normAutofit/>
          </a:bodyPr>
          <a:lstStyle/>
          <a:p>
            <a:r>
              <a:rPr lang="ru-RU" dirty="0" smtClean="0"/>
              <a:t>Проверка наличия </a:t>
            </a:r>
            <a:r>
              <a:rPr lang="en-US" dirty="0" smtClean="0"/>
              <a:t>API </a:t>
            </a:r>
            <a:r>
              <a:rPr lang="ru-RU" dirty="0" smtClean="0"/>
              <a:t>во время выполнения</a:t>
            </a:r>
            <a:endParaRPr lang="en-US" dirty="0"/>
          </a:p>
        </p:txBody>
      </p:sp>
      <p:sp>
        <p:nvSpPr>
          <p:cNvPr id="2" name="Rectangle 1"/>
          <p:cNvSpPr/>
          <p:nvPr/>
        </p:nvSpPr>
        <p:spPr>
          <a:xfrm>
            <a:off x="-204000" y="2349000"/>
            <a:ext cx="7716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endParaRPr lang="ru-RU" dirty="0" smtClean="0">
              <a:solidFill>
                <a:srgbClr val="000000"/>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ru-RU"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ru-RU"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700463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Мораль</a:t>
            </a:r>
            <a:endParaRPr lang="ru-RU" dirty="0"/>
          </a:p>
        </p:txBody>
      </p:sp>
      <p:sp>
        <p:nvSpPr>
          <p:cNvPr id="3" name="Текст 2"/>
          <p:cNvSpPr>
            <a:spLocks noGrp="1"/>
          </p:cNvSpPr>
          <p:nvPr>
            <p:ph type="body" sz="quarter" idx="10"/>
          </p:nvPr>
        </p:nvSpPr>
        <p:spPr>
          <a:xfrm>
            <a:off x="269239" y="1189177"/>
            <a:ext cx="7086761" cy="5593839"/>
          </a:xfrm>
        </p:spPr>
        <p:txBody>
          <a:bodyPr/>
          <a:lstStyle/>
          <a:p>
            <a:pPr marL="457200" indent="-457200">
              <a:buFont typeface="Arial" panose="020B0604020202020204" pitchFamily="34" charset="0"/>
              <a:buChar char="•"/>
            </a:pPr>
            <a:r>
              <a:rPr lang="ru-RU" sz="2800" dirty="0" smtClean="0"/>
              <a:t>Адаптивный дизайн может достигаться разными способами:</a:t>
            </a:r>
          </a:p>
          <a:p>
            <a:pPr marL="804863" lvl="1" indent="-457200">
              <a:buFont typeface="Arial" panose="020B0604020202020204" pitchFamily="34" charset="0"/>
              <a:buChar char="•"/>
            </a:pPr>
            <a:r>
              <a:rPr lang="ru-RU" sz="2000" dirty="0" smtClean="0"/>
              <a:t>«Резиновый» дизайн, который сам растягивается</a:t>
            </a:r>
          </a:p>
          <a:p>
            <a:pPr marL="804863" lvl="1" indent="-457200">
              <a:buFont typeface="Arial" panose="020B0604020202020204" pitchFamily="34" charset="0"/>
              <a:buChar char="•"/>
            </a:pPr>
            <a:r>
              <a:rPr lang="ru-RU" sz="2000" dirty="0" smtClean="0"/>
              <a:t>Страница меняет дизайн с помощью триггеров</a:t>
            </a:r>
          </a:p>
          <a:p>
            <a:pPr marL="804863" lvl="1" indent="-457200">
              <a:buFont typeface="Arial" panose="020B0604020202020204" pitchFamily="34" charset="0"/>
              <a:buChar char="•"/>
            </a:pPr>
            <a:r>
              <a:rPr lang="ru-RU" sz="2000" dirty="0" smtClean="0"/>
              <a:t>Разный </a:t>
            </a:r>
            <a:r>
              <a:rPr lang="en-US" sz="2000" dirty="0" smtClean="0"/>
              <a:t>XAML </a:t>
            </a:r>
            <a:r>
              <a:rPr lang="ru-RU" sz="2000" dirty="0" smtClean="0"/>
              <a:t>для разных семейств устройств</a:t>
            </a:r>
          </a:p>
          <a:p>
            <a:pPr marL="457200" indent="-457200">
              <a:buFont typeface="Arial" panose="020B0604020202020204" pitchFamily="34" charset="0"/>
              <a:buChar char="•"/>
            </a:pPr>
            <a:r>
              <a:rPr lang="ru-RU" sz="2800" dirty="0" smtClean="0"/>
              <a:t>Специальные контейнеры, упрощающие размещение элементов:</a:t>
            </a:r>
            <a:endParaRPr lang="ru-RU" sz="2800" dirty="0"/>
          </a:p>
          <a:p>
            <a:pPr marL="804863" lvl="1" indent="-457200">
              <a:buFont typeface="Arial" panose="020B0604020202020204" pitchFamily="34" charset="0"/>
              <a:buChar char="•"/>
            </a:pPr>
            <a:r>
              <a:rPr lang="en-US" sz="2000" dirty="0" err="1" smtClean="0"/>
              <a:t>RelativePanel</a:t>
            </a:r>
            <a:endParaRPr lang="en-US" sz="2000" dirty="0" smtClean="0"/>
          </a:p>
          <a:p>
            <a:pPr marL="804863" lvl="1" indent="-457200">
              <a:buFont typeface="Arial" panose="020B0604020202020204" pitchFamily="34" charset="0"/>
              <a:buChar char="•"/>
            </a:pPr>
            <a:r>
              <a:rPr lang="en-US" sz="2000" dirty="0" err="1" smtClean="0"/>
              <a:t>SplitView</a:t>
            </a:r>
            <a:endParaRPr lang="en-US" sz="2000" dirty="0"/>
          </a:p>
          <a:p>
            <a:pPr marL="457200" indent="-457200">
              <a:buFont typeface="Arial" panose="020B0604020202020204" pitchFamily="34" charset="0"/>
              <a:buChar char="•"/>
            </a:pPr>
            <a:r>
              <a:rPr lang="ru-RU" sz="2800" dirty="0" smtClean="0"/>
              <a:t>Некоторые элементы управления сами подстраиваются под устройство</a:t>
            </a:r>
            <a:endParaRPr lang="ru-RU" sz="2800" dirty="0"/>
          </a:p>
          <a:p>
            <a:pPr marL="804863" lvl="1" indent="-457200">
              <a:buFont typeface="Arial" panose="020B0604020202020204" pitchFamily="34" charset="0"/>
              <a:buChar char="•"/>
            </a:pPr>
            <a:r>
              <a:rPr lang="en-US" sz="2000" dirty="0" err="1" smtClean="0"/>
              <a:t>DatePicker</a:t>
            </a:r>
            <a:r>
              <a:rPr lang="en-US" sz="2000" dirty="0" smtClean="0"/>
              <a:t>, Hub Control, …</a:t>
            </a:r>
          </a:p>
          <a:p>
            <a:pPr marL="457200" indent="-457200">
              <a:buFont typeface="Arial" panose="020B0604020202020204" pitchFamily="34" charset="0"/>
              <a:buChar char="•"/>
            </a:pPr>
            <a:r>
              <a:rPr lang="ru-RU" sz="2800" dirty="0"/>
              <a:t>Адаптивный </a:t>
            </a:r>
            <a:r>
              <a:rPr lang="ru-RU" sz="2800" dirty="0" smtClean="0"/>
              <a:t>код позволяет </a:t>
            </a:r>
            <a:r>
              <a:rPr lang="ru-RU" sz="2800" dirty="0" err="1" smtClean="0"/>
              <a:t>кастомизировать</a:t>
            </a:r>
            <a:r>
              <a:rPr lang="ru-RU" sz="2800" dirty="0" smtClean="0"/>
              <a:t> поведение</a:t>
            </a:r>
            <a:endParaRPr lang="ru-RU" sz="100" dirty="0">
              <a:solidFill>
                <a:srgbClr val="333333"/>
              </a:solidFill>
            </a:endParaRPr>
          </a:p>
        </p:txBody>
      </p:sp>
    </p:spTree>
    <p:extLst>
      <p:ext uri="{BB962C8B-B14F-4D97-AF65-F5344CB8AC3E}">
        <p14:creationId xmlns:p14="http://schemas.microsoft.com/office/powerpoint/2010/main" val="32693889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Контакты</a:t>
            </a:r>
            <a:endParaRPr lang="ru-RU" dirty="0"/>
          </a:p>
        </p:txBody>
      </p:sp>
      <p:sp>
        <p:nvSpPr>
          <p:cNvPr id="5" name="Объект 4"/>
          <p:cNvSpPr>
            <a:spLocks noGrp="1"/>
          </p:cNvSpPr>
          <p:nvPr>
            <p:ph idx="1"/>
          </p:nvPr>
        </p:nvSpPr>
        <p:spPr/>
        <p:txBody>
          <a:bodyPr/>
          <a:lstStyle/>
          <a:p>
            <a:r>
              <a:rPr lang="ru-RU" dirty="0" smtClean="0"/>
              <a:t>Дмитрий Сошников</a:t>
            </a:r>
          </a:p>
          <a:p>
            <a:pPr lvl="1"/>
            <a:r>
              <a:rPr lang="en-US" dirty="0" smtClean="0"/>
              <a:t>Microsoft</a:t>
            </a:r>
          </a:p>
          <a:p>
            <a:pPr lvl="1"/>
            <a:r>
              <a:rPr lang="en-US" dirty="0" smtClean="0"/>
              <a:t>dmitryso@microsoft.com &amp; @</a:t>
            </a:r>
            <a:r>
              <a:rPr lang="en-US" dirty="0" err="1" smtClean="0"/>
              <a:t>shwars</a:t>
            </a:r>
            <a:r>
              <a:rPr lang="en-US" dirty="0" smtClean="0"/>
              <a:t> </a:t>
            </a:r>
          </a:p>
          <a:p>
            <a:pPr lvl="1"/>
            <a:r>
              <a:rPr lang="en-US" dirty="0" smtClean="0"/>
              <a:t>blogs.msdn.com/</a:t>
            </a:r>
            <a:r>
              <a:rPr lang="en-US" dirty="0" err="1" smtClean="0"/>
              <a:t>sos</a:t>
            </a:r>
            <a:r>
              <a:rPr lang="en-US" dirty="0" smtClean="0"/>
              <a:t> &amp; blog.soshnikov.com</a:t>
            </a:r>
            <a:endParaRPr lang="ru-RU" dirty="0"/>
          </a:p>
        </p:txBody>
      </p:sp>
      <p:pic>
        <p:nvPicPr>
          <p:cNvPr id="3" name="Рисунок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1229143" y="1747619"/>
            <a:ext cx="1873714" cy="1922900"/>
          </a:xfrm>
        </p:spPr>
      </p:pic>
    </p:spTree>
    <p:extLst>
      <p:ext uri="{BB962C8B-B14F-4D97-AF65-F5344CB8AC3E}">
        <p14:creationId xmlns:p14="http://schemas.microsoft.com/office/powerpoint/2010/main" val="422195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568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Автоматическое м</a:t>
            </a:r>
            <a:r>
              <a:rPr lang="ru-RU" dirty="0" smtClean="0"/>
              <a:t>асштабирование</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000" y="2169000"/>
            <a:ext cx="7886433" cy="3780000"/>
          </a:xfrm>
          <a:prstGeom prst="rect">
            <a:avLst/>
          </a:prstGeom>
        </p:spPr>
      </p:pic>
    </p:spTree>
    <p:extLst>
      <p:ext uri="{BB962C8B-B14F-4D97-AF65-F5344CB8AC3E}">
        <p14:creationId xmlns:p14="http://schemas.microsoft.com/office/powerpoint/2010/main" val="881985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5"/>
                </p14:media>
              </p:ext>
            </p:extLst>
          </p:nvPr>
        </p:nvPicPr>
        <p:blipFill>
          <a:blip r:embed="rId5"/>
          <a:stretch>
            <a:fillRect/>
          </a:stretch>
        </p:blipFill>
        <p:spPr>
          <a:xfrm>
            <a:off x="1588" y="0"/>
            <a:ext cx="12187237" cy="6858000"/>
          </a:xfrm>
          <a:prstGeom prst="rect">
            <a:avLst/>
          </a:prstGeom>
        </p:spPr>
      </p:pic>
    </p:spTree>
    <p:extLst>
      <p:ext uri="{BB962C8B-B14F-4D97-AF65-F5344CB8AC3E}">
        <p14:creationId xmlns:p14="http://schemas.microsoft.com/office/powerpoint/2010/main" val="328478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lum bright="70000" contrast="-70000"/>
          </a:blip>
          <a:stretch>
            <a:fillRect/>
          </a:stretch>
        </p:blipFill>
        <p:spPr>
          <a:xfrm>
            <a:off x="336000" y="1809000"/>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ru-RU" dirty="0" smtClean="0"/>
              <a:t>Эффективные пиксели</a:t>
            </a:r>
            <a:endParaRPr lang="en-US" dirty="0"/>
          </a:p>
        </p:txBody>
      </p:sp>
      <p:grpSp>
        <p:nvGrpSpPr>
          <p:cNvPr id="18" name="Group 17"/>
          <p:cNvGrpSpPr/>
          <p:nvPr/>
        </p:nvGrpSpPr>
        <p:grpSpPr>
          <a:xfrm>
            <a:off x="1792066" y="3156383"/>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err="1" smtClean="0">
                  <a:ln>
                    <a:noFill/>
                  </a:ln>
                  <a:solidFill>
                    <a:schemeClr val="bg1"/>
                  </a:solidFill>
                  <a:effectLst/>
                  <a:uLnTx/>
                  <a:uFillTx/>
                </a:rPr>
                <a:t>Эффектив</a:t>
              </a:r>
              <a:r>
                <a:rPr kumimoji="0" lang="ru-RU" sz="1800" b="0" i="0" u="none" strike="noStrike" kern="0" cap="none" spc="0" normalizeH="0" baseline="0" noProof="0" dirty="0" smtClean="0">
                  <a:ln>
                    <a:noFill/>
                  </a:ln>
                  <a:solidFill>
                    <a:schemeClr val="bg1"/>
                  </a:solidFill>
                  <a:effectLst/>
                  <a:uLnTx/>
                  <a:uFillTx/>
                </a:rPr>
                <a:t>.</a:t>
              </a:r>
              <a:r>
                <a:rPr kumimoji="0" lang="ru-RU" sz="1800" b="0" i="0" u="none" strike="noStrike" kern="0" cap="none" spc="0" normalizeH="0" noProof="0" dirty="0" smtClean="0">
                  <a:ln>
                    <a:noFill/>
                  </a:ln>
                  <a:solidFill>
                    <a:schemeClr val="bg1"/>
                  </a:solidFill>
                  <a:effectLst/>
                  <a:uLnTx/>
                  <a:uFillTx/>
                </a:rPr>
                <a:t> пиксель</a:t>
              </a:r>
              <a:endParaRPr kumimoji="0" lang="en-US" sz="1800" b="0" i="0" u="none" strike="noStrike" kern="0" cap="none" spc="0" normalizeH="0" baseline="0" noProof="0" dirty="0">
                <a:ln>
                  <a:noFill/>
                </a:ln>
                <a:solidFill>
                  <a:schemeClr val="bg1"/>
                </a:solidFill>
                <a:effectLst/>
                <a:uLnTx/>
                <a:uFillTx/>
              </a:endParaRPr>
            </a:p>
          </p:txBody>
        </p:sp>
      </p:grpSp>
      <p:grpSp>
        <p:nvGrpSpPr>
          <p:cNvPr id="17" name="Group 16"/>
          <p:cNvGrpSpPr/>
          <p:nvPr/>
        </p:nvGrpSpPr>
        <p:grpSpPr>
          <a:xfrm>
            <a:off x="539336" y="4083845"/>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800" b="0" i="0" u="none" strike="noStrike" kern="0" cap="none" spc="0" normalizeH="0" baseline="0" noProof="0" dirty="0" smtClean="0">
                  <a:ln>
                    <a:noFill/>
                  </a:ln>
                  <a:solidFill>
                    <a:schemeClr val="bg1"/>
                  </a:solidFill>
                  <a:effectLst/>
                  <a:uLnTx/>
                  <a:uFillTx/>
                </a:rPr>
                <a:t>Физический пиксель</a:t>
              </a:r>
              <a:endParaRPr kumimoji="0" lang="en-US" sz="1800" b="0" i="0" u="none" strike="noStrike" kern="0" cap="none" spc="0" normalizeH="0" baseline="0" noProof="0" dirty="0">
                <a:ln>
                  <a:noFill/>
                </a:ln>
                <a:solidFill>
                  <a:schemeClr val="bg1"/>
                </a:solidFill>
                <a:effectLst/>
                <a:uLnTx/>
                <a:uFillTx/>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62383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Планируем дизайн</a:t>
            </a:r>
            <a:endParaRPr lang="en-US" dirty="0"/>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Phone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Tablets and 2 in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Small and Large Laptops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Small and Large Desktop Monitors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TV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Viewing Distance: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737373"/>
                  </a:solidFill>
                  <a:effectLst/>
                  <a:uLnTx/>
                  <a:uFillTx/>
                  <a:latin typeface="Segoe UI" panose="020B0502040204020203" pitchFamily="34" charset="0"/>
                  <a:cs typeface="Segoe UI" panose="020B0502040204020203" pitchFamily="34" charset="0"/>
                </a:rPr>
                <a:t>84”</a:t>
              </a: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sysClr val="windowText" lastClr="000000"/>
                    </a:solidFill>
                    <a:effectLst/>
                    <a:uLnTx/>
                    <a:uFillTx/>
                  </a:rPr>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sysClr val="windowText" lastClr="000000"/>
                    </a:solidFill>
                    <a:effectLst/>
                    <a:uLnTx/>
                    <a:uFillTx/>
                  </a:rPr>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sysClr val="windowText" lastClr="000000"/>
                  </a:solidFill>
                  <a:effectLst/>
                  <a:uLnTx/>
                  <a:uFillTx/>
                </a:rPr>
                <a:t>13”</a:t>
              </a:r>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58596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Опорные точки</a:t>
            </a:r>
            <a:endParaRPr lang="en-US" dirty="0"/>
          </a:p>
        </p:txBody>
      </p:sp>
      <p:sp>
        <p:nvSpPr>
          <p:cNvPr id="40" name="Title 5"/>
          <p:cNvSpPr txBox="1">
            <a:spLocks/>
          </p:cNvSpPr>
          <p:nvPr/>
        </p:nvSpPr>
        <p:spPr bwMode="white">
          <a:xfrm>
            <a:off x="6115412" y="4877544"/>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ru-RU" sz="1800" b="0" i="0" u="none" strike="noStrike" kern="1200" cap="none" spc="-100" normalizeH="0" baseline="0" noProof="0" dirty="0" err="1">
                <a:ln w="3175">
                  <a:noFill/>
                </a:ln>
                <a:solidFill>
                  <a:schemeClr val="tx1"/>
                </a:solidFill>
                <a:effectLst/>
                <a:uLnTx/>
                <a:uFillTx/>
                <a:latin typeface="Segoe UI" panose="020B0502040204020203" pitchFamily="34" charset="0"/>
                <a:ea typeface="+mn-ea"/>
                <a:cs typeface="Segoe UI" panose="020B0502040204020203" pitchFamily="34" charset="0"/>
              </a:rPr>
              <a:t>ф</a:t>
            </a:r>
            <a:r>
              <a:rPr kumimoji="0" lang="ru-RU" sz="1800" b="0" i="0" u="none" strike="noStrike" kern="1200" cap="none" spc="-100" normalizeH="0" baseline="0" noProof="0" dirty="0" err="1" smtClean="0">
                <a:ln w="3175">
                  <a:noFill/>
                </a:ln>
                <a:solidFill>
                  <a:schemeClr val="tx1"/>
                </a:solidFill>
                <a:effectLst/>
                <a:uLnTx/>
                <a:uFillTx/>
                <a:latin typeface="Segoe UI" panose="020B0502040204020203" pitchFamily="34" charset="0"/>
                <a:ea typeface="+mn-ea"/>
                <a:cs typeface="Segoe UI" panose="020B0502040204020203" pitchFamily="34" charset="0"/>
              </a:rPr>
              <a:t>аблет</a:t>
            </a:r>
            <a:r>
              <a:rPr kumimoji="0" lang="ru-RU" sz="1800" b="0" i="0" u="none" strike="noStrike" kern="1200" cap="none" spc="-100" normalizeH="0" baseline="0" noProof="0" dirty="0" smtClean="0">
                <a:ln w="3175">
                  <a:noFill/>
                </a:ln>
                <a:solidFill>
                  <a:schemeClr val="tx1"/>
                </a:solidFill>
                <a:effectLst/>
                <a:uLnTx/>
                <a:uFillTx/>
                <a:latin typeface="Segoe UI" panose="020B0502040204020203" pitchFamily="34" charset="0"/>
                <a:ea typeface="+mn-ea"/>
                <a:cs typeface="Segoe UI" panose="020B0502040204020203" pitchFamily="34" charset="0"/>
              </a:rPr>
              <a:t> </a:t>
            </a:r>
            <a:r>
              <a:rPr kumimoji="0" lang="ru-RU" sz="1800" b="0" i="0" u="none" strike="noStrike" kern="1200" cap="none" spc="-100" normalizeH="0" baseline="0" noProof="0" dirty="0">
                <a:ln w="3175">
                  <a:noFill/>
                </a:ln>
                <a:solidFill>
                  <a:schemeClr val="tx1"/>
                </a:solidFill>
                <a:effectLst/>
                <a:uLnTx/>
                <a:uFillTx/>
                <a:latin typeface="Segoe UI" panose="020B0502040204020203" pitchFamily="34" charset="0"/>
                <a:ea typeface="+mn-ea"/>
                <a:cs typeface="Segoe UI" panose="020B0502040204020203" pitchFamily="34" charset="0"/>
              </a:rPr>
              <a:t>и</a:t>
            </a:r>
            <a:r>
              <a:rPr kumimoji="0" lang="en-US" sz="1800" b="0" i="0" u="none" strike="noStrike" kern="1200" cap="none" spc="-100" normalizeH="0" baseline="0" noProof="0" dirty="0" smtClean="0">
                <a:ln w="3175">
                  <a:noFill/>
                </a:ln>
                <a:solidFill>
                  <a:schemeClr val="tx1"/>
                </a:solidFill>
                <a:effectLst/>
                <a:uLnTx/>
                <a:uFillTx/>
                <a:latin typeface="Segoe UI" panose="020B0502040204020203" pitchFamily="34" charset="0"/>
                <a:ea typeface="+mn-ea"/>
                <a:cs typeface="Segoe UI" panose="020B0502040204020203" pitchFamily="34" charset="0"/>
              </a:rPr>
              <a:t> </a:t>
            </a:r>
            <a:r>
              <a:rPr kumimoji="0" lang="ru-RU" sz="1800" b="0" i="0" u="none" strike="noStrike" kern="1200" cap="none" spc="-100" normalizeH="0" baseline="0" noProof="0" dirty="0" smtClean="0">
                <a:ln w="3175">
                  <a:noFill/>
                </a:ln>
                <a:solidFill>
                  <a:schemeClr val="tx1"/>
                </a:solidFill>
                <a:effectLst/>
                <a:uLnTx/>
                <a:uFillTx/>
                <a:latin typeface="Segoe UI" panose="020B0502040204020203" pitchFamily="34" charset="0"/>
                <a:ea typeface="+mn-ea"/>
                <a:cs typeface="Segoe UI" panose="020B0502040204020203" pitchFamily="34" charset="0"/>
              </a:rPr>
              <a:t>планшет</a:t>
            </a:r>
            <a:endParaRPr kumimoji="0" lang="en-US" sz="1800" b="0" i="0" u="none" strike="noStrike" kern="1200" cap="none" spc="-100" normalizeH="0" baseline="0" noProof="0" dirty="0">
              <a:ln w="3175">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877544"/>
            <a:ext cx="892236"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ru-RU" sz="1800" b="0" i="0" u="none" strike="noStrike" kern="1200" cap="none" spc="-100" normalizeH="0" baseline="0" noProof="0" dirty="0">
                <a:ln w="3175">
                  <a:noFill/>
                </a:ln>
                <a:solidFill>
                  <a:schemeClr val="tx1"/>
                </a:solidFill>
                <a:effectLst/>
                <a:uLnTx/>
                <a:uFillTx/>
                <a:latin typeface="Segoe UI" panose="020B0502040204020203" pitchFamily="34" charset="0"/>
                <a:ea typeface="+mn-ea"/>
                <a:cs typeface="Segoe UI" panose="020B0502040204020203" pitchFamily="34" charset="0"/>
              </a:rPr>
              <a:t>р</a:t>
            </a:r>
            <a:r>
              <a:rPr kumimoji="0" lang="ru-RU" sz="1800" b="0" i="0" u="none" strike="noStrike" kern="1200" cap="none" spc="-100" normalizeH="0" baseline="0" noProof="0" dirty="0" smtClean="0">
                <a:ln w="3175">
                  <a:noFill/>
                </a:ln>
                <a:solidFill>
                  <a:schemeClr val="tx1"/>
                </a:solidFill>
                <a:effectLst/>
                <a:uLnTx/>
                <a:uFillTx/>
                <a:latin typeface="Segoe UI" panose="020B0502040204020203" pitchFamily="34" charset="0"/>
                <a:ea typeface="+mn-ea"/>
                <a:cs typeface="Segoe UI" panose="020B0502040204020203" pitchFamily="34" charset="0"/>
              </a:rPr>
              <a:t>абочий стол</a:t>
            </a:r>
            <a:endParaRPr kumimoji="0" lang="en-US" sz="1800" b="0" i="0" u="none" strike="noStrike" kern="1200" cap="none" spc="-100" normalizeH="0" baseline="0" noProof="0" dirty="0">
              <a:ln w="3175">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770497" y="4877544"/>
            <a:ext cx="1006494"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ru-RU" sz="1800" b="0" i="0" u="none" strike="noStrike" kern="1200" cap="none" spc="-100" normalizeH="0" baseline="0" noProof="0" dirty="0" smtClean="0">
                <a:ln w="3175">
                  <a:noFill/>
                </a:ln>
                <a:solidFill>
                  <a:schemeClr val="tx1"/>
                </a:solidFill>
                <a:effectLst/>
                <a:uLnTx/>
                <a:uFillTx/>
                <a:latin typeface="Segoe UI" panose="020B0502040204020203" pitchFamily="34" charset="0"/>
                <a:ea typeface="+mn-ea"/>
                <a:cs typeface="Segoe UI" panose="020B0502040204020203" pitchFamily="34" charset="0"/>
              </a:rPr>
              <a:t>Смартфон</a:t>
            </a:r>
            <a:endParaRPr kumimoji="0" lang="en-US" sz="1800" b="0" i="0" u="none" strike="noStrike" kern="1200" cap="none" spc="-100" normalizeH="0" baseline="0" noProof="0" dirty="0">
              <a:ln w="3175">
                <a:noFill/>
              </a:ln>
              <a:solidFill>
                <a:schemeClr val="tx1"/>
              </a:solidFill>
              <a:effectLst/>
              <a:uLnTx/>
              <a:uFillTx/>
              <a:latin typeface="Segoe UI" panose="020B0502040204020203" pitchFamily="34" charset="0"/>
              <a:ea typeface="+mn-ea"/>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0" normalizeH="0" baseline="0" noProof="0" dirty="0"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548</a:t>
            </a:r>
            <a:endParaRPr kumimoji="0" lang="en-US" sz="16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sp>
        <p:nvSpPr>
          <p:cNvPr id="59" name="Title 5"/>
          <p:cNvSpPr txBox="1">
            <a:spLocks/>
          </p:cNvSpPr>
          <p:nvPr/>
        </p:nvSpPr>
        <p:spPr bwMode="white">
          <a:xfrm>
            <a:off x="5755133"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0" normalizeH="0" baseline="0" noProof="0" dirty="0"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720</a:t>
            </a:r>
            <a:endParaRPr kumimoji="0" lang="en-US" sz="14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sp>
        <p:nvSpPr>
          <p:cNvPr id="60" name="Title 5"/>
          <p:cNvSpPr txBox="1">
            <a:spLocks/>
          </p:cNvSpPr>
          <p:nvPr/>
        </p:nvSpPr>
        <p:spPr bwMode="white">
          <a:xfrm>
            <a:off x="9232674"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0" normalizeH="0" baseline="0" noProof="0" dirty="0"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1024</a:t>
            </a:r>
            <a:endParaRPr kumimoji="0" lang="en-US" sz="14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sp>
        <p:nvSpPr>
          <p:cNvPr id="61" name="Title 5"/>
          <p:cNvSpPr txBox="1">
            <a:spLocks/>
          </p:cNvSpPr>
          <p:nvPr/>
        </p:nvSpPr>
        <p:spPr bwMode="white">
          <a:xfrm>
            <a:off x="646171" y="4440069"/>
            <a:ext cx="627573"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00" normalizeH="0" baseline="0" noProof="0" dirty="0"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320</a:t>
            </a:r>
            <a:endParaRPr kumimoji="0" lang="en-US" sz="16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sp>
        <p:nvSpPr>
          <p:cNvPr id="62" name="Title 5"/>
          <p:cNvSpPr txBox="1">
            <a:spLocks/>
          </p:cNvSpPr>
          <p:nvPr/>
        </p:nvSpPr>
        <p:spPr bwMode="white">
          <a:xfrm>
            <a:off x="421201" y="4479713"/>
            <a:ext cx="244771" cy="1661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100" normalizeH="0" baseline="0" noProof="0" dirty="0" err="1" smtClean="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rPr>
              <a:t>epx</a:t>
            </a:r>
            <a:endParaRPr kumimoji="0" lang="en-US" sz="1000" b="0" i="0" u="none" strike="noStrike" kern="1200" cap="none" spc="-100" normalizeH="0" baseline="0" noProof="0" dirty="0">
              <a:ln w="3175">
                <a:noFill/>
              </a:ln>
              <a:solidFill>
                <a:schemeClr val="tx1">
                  <a:lumMod val="50000"/>
                </a:schemeClr>
              </a:solidFill>
              <a:effectLst/>
              <a:uLnTx/>
              <a:uFillTx/>
              <a:latin typeface="Segoe UI" panose="020B0502040204020203" pitchFamily="34" charset="0"/>
              <a:ea typeface="+mn-ea"/>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84358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1422242"/>
            <a:ext cx="9859116" cy="1813958"/>
          </a:xfrm>
        </p:spPr>
        <p:txBody>
          <a:bodyPr/>
          <a:lstStyle/>
          <a:p>
            <a:r>
              <a:rPr lang="en-US" dirty="0" smtClean="0"/>
              <a:t>DEMO:</a:t>
            </a:r>
            <a:br>
              <a:rPr lang="en-US" dirty="0" smtClean="0"/>
            </a:br>
            <a:r>
              <a:rPr lang="ru-RU" dirty="0" smtClean="0"/>
              <a:t>Калькулятор</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636729927"/>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smtClean="0"/>
              <a:t>Основные подходы к адаптивному дизайну</a:t>
            </a:r>
            <a:endParaRPr lang="en-US" dirty="0"/>
          </a:p>
        </p:txBody>
      </p:sp>
      <p:sp>
        <p:nvSpPr>
          <p:cNvPr id="2" name="Подзаголовок 1"/>
          <p:cNvSpPr>
            <a:spLocks noGrp="1"/>
          </p:cNvSpPr>
          <p:nvPr>
            <p:ph type="subTitle" idx="1"/>
          </p:nvPr>
        </p:nvSpPr>
        <p:spPr/>
        <p:txBody>
          <a:bodyPr/>
          <a:lstStyle/>
          <a:p>
            <a:endParaRPr lang="ru-RU"/>
          </a:p>
        </p:txBody>
      </p:sp>
    </p:spTree>
    <p:extLst>
      <p:ext uri="{BB962C8B-B14F-4D97-AF65-F5344CB8AC3E}">
        <p14:creationId xmlns:p14="http://schemas.microsoft.com/office/powerpoint/2010/main" val="174475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Тема Office">
  <a:themeElements>
    <a:clrScheme name="Windows">
      <a:dk1>
        <a:srgbClr val="060F18"/>
      </a:dk1>
      <a:lt1>
        <a:srgbClr val="FFFFFF"/>
      </a:lt1>
      <a:dk2>
        <a:srgbClr val="505050"/>
      </a:dk2>
      <a:lt2>
        <a:srgbClr val="FFFFFF"/>
      </a:lt2>
      <a:accent1>
        <a:srgbClr val="FF8C00"/>
      </a:accent1>
      <a:accent2>
        <a:srgbClr val="E81123"/>
      </a:accent2>
      <a:accent3>
        <a:srgbClr val="EC008C"/>
      </a:accent3>
      <a:accent4>
        <a:srgbClr val="00188F"/>
      </a:accent4>
      <a:accent5>
        <a:srgbClr val="009E49"/>
      </a:accent5>
      <a:accent6>
        <a:srgbClr val="7FBA00"/>
      </a:accent6>
      <a:hlink>
        <a:srgbClr val="00BCF2"/>
      </a:hlink>
      <a:folHlink>
        <a:srgbClr val="00B294"/>
      </a:folHlink>
    </a:clrScheme>
    <a:fontScheme name="Segoe">
      <a:majorFont>
        <a:latin typeface="Segoe UI Light"/>
        <a:ea typeface=""/>
        <a:cs typeface=""/>
      </a:majorFont>
      <a:minorFont>
        <a:latin typeface="Segoe UI"/>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5.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1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7.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BDC9AB8D85574E92B3FF85DD8EEE9A" ma:contentTypeVersion="0" ma:contentTypeDescription="Create a new document." ma:contentTypeScope="" ma:versionID="ddc91d68531740eb4ffac8dfd0ac3039">
  <xsd:schema xmlns:xsd="http://www.w3.org/2001/XMLSchema" xmlns:xs="http://www.w3.org/2001/XMLSchema" xmlns:p="http://schemas.microsoft.com/office/2006/metadata/properties" targetNamespace="http://schemas.microsoft.com/office/2006/metadata/properties" ma:root="true" ma:fieldsID="595fb8ec1e0e1cfd5b45b077016c9ed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B502EA-CC61-4C3A-9239-E889C59E22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C1284F2-D5A2-482D-9283-38905BD416F7}">
  <ds:schemaRefs>
    <ds:schemaRef ds:uri="http://schemas.microsoft.com/sharepoint/v3/contenttype/forms"/>
  </ds:schemaRefs>
</ds:datastoreItem>
</file>

<file path=customXml/itemProps3.xml><?xml version="1.0" encoding="utf-8"?>
<ds:datastoreItem xmlns:ds="http://schemas.openxmlformats.org/officeDocument/2006/customXml" ds:itemID="{136497CF-FFDF-4FDB-8278-A4E189869E9B}">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3914</TotalTime>
  <Words>2106</Words>
  <Application>Microsoft Office PowerPoint</Application>
  <PresentationFormat>Широкоэкранный</PresentationFormat>
  <Paragraphs>248</Paragraphs>
  <Slides>28</Slides>
  <Notes>14</Notes>
  <HiddenSlides>0</HiddenSlides>
  <MMClips>1</MMClips>
  <ScaleCrop>false</ScaleCrop>
  <HeadingPairs>
    <vt:vector size="6" baseType="variant">
      <vt:variant>
        <vt:lpstr>Использованные шрифты</vt:lpstr>
      </vt:variant>
      <vt:variant>
        <vt:i4>12</vt:i4>
      </vt:variant>
      <vt:variant>
        <vt:lpstr>Тема</vt:lpstr>
      </vt:variant>
      <vt:variant>
        <vt:i4>6</vt:i4>
      </vt:variant>
      <vt:variant>
        <vt:lpstr>Заголовки слайдов</vt:lpstr>
      </vt:variant>
      <vt:variant>
        <vt:i4>28</vt:i4>
      </vt:variant>
    </vt:vector>
  </HeadingPairs>
  <TitlesOfParts>
    <vt:vector size="46" baseType="lpstr">
      <vt:lpstr>Microsoft JhengHei</vt:lpstr>
      <vt:lpstr>Arial</vt:lpstr>
      <vt:lpstr>Calibri</vt:lpstr>
      <vt:lpstr>Consolas</vt:lpstr>
      <vt:lpstr>Segoe Light</vt:lpstr>
      <vt:lpstr>Segoe Pro Light</vt:lpstr>
      <vt:lpstr>Segoe UI</vt:lpstr>
      <vt:lpstr>Segoe UI Light</vt:lpstr>
      <vt:lpstr>Segoe UI Semibold</vt:lpstr>
      <vt:lpstr>Segoe UI Semilight</vt:lpstr>
      <vt:lpstr>Segoe UI Symbol</vt:lpstr>
      <vt:lpstr>Wingdings</vt:lpstr>
      <vt:lpstr>Тема Office</vt:lpstr>
      <vt:lpstr>MSVID_White_Blue_Accent_16x9_2013_06</vt:lpstr>
      <vt:lpstr>BUILD WHITE TEMPLATE</vt:lpstr>
      <vt:lpstr>1_BUILD WHITE TEMPLATE</vt:lpstr>
      <vt:lpstr>1_BUILD CHARCOAL BACKGROUND</vt:lpstr>
      <vt:lpstr>1_MSVID_White_Blue_Accent_16x9_2013_06</vt:lpstr>
      <vt:lpstr>Введение в разработку универсальных приложений на платформе Windows  Модуль 4: Адаптивный интерфейс</vt:lpstr>
      <vt:lpstr>Презентация PowerPoint</vt:lpstr>
      <vt:lpstr>Автоматическое масштабирование</vt:lpstr>
      <vt:lpstr>Презентация PowerPoint</vt:lpstr>
      <vt:lpstr>Эффективные пиксели</vt:lpstr>
      <vt:lpstr>Планируем дизайн</vt:lpstr>
      <vt:lpstr>Опорные точки</vt:lpstr>
      <vt:lpstr>DEMO: Калькулятор</vt:lpstr>
      <vt:lpstr>Основные подходы к адаптивному дизайну</vt:lpstr>
      <vt:lpstr>Стандартные приемы адаптивного дизайна</vt:lpstr>
      <vt:lpstr>Адаптивный дизайн</vt:lpstr>
      <vt:lpstr>Visual State Triggers</vt:lpstr>
      <vt:lpstr>DEMO 01: Adaptive Colours</vt:lpstr>
      <vt:lpstr>Элементы управления  для адаптивного дизайна</vt:lpstr>
      <vt:lpstr>RelativePanel</vt:lpstr>
      <vt:lpstr>Выравнивание относительно панели</vt:lpstr>
      <vt:lpstr>Выравнивание по якорю</vt:lpstr>
      <vt:lpstr>DEMO 02:  Адаптивные данные о погоде</vt:lpstr>
      <vt:lpstr>SplitView</vt:lpstr>
      <vt:lpstr>Раздельный дизайн</vt:lpstr>
      <vt:lpstr>DEMO 03: Дизайн для разных семейств</vt:lpstr>
      <vt:lpstr>Адаптивный код: Platform Extensions SDK</vt:lpstr>
      <vt:lpstr>Презентация PowerPoint</vt:lpstr>
      <vt:lpstr>Расширения платформы UWP</vt:lpstr>
      <vt:lpstr>Проверка наличия API во время выполнения</vt:lpstr>
      <vt:lpstr>Мораль</vt:lpstr>
      <vt:lpstr>Контакты</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Kichinsky</dc:creator>
  <cp:lastModifiedBy>Dmitry Soshnikov</cp:lastModifiedBy>
  <cp:revision>130</cp:revision>
  <dcterms:created xsi:type="dcterms:W3CDTF">2013-05-05T18:28:09Z</dcterms:created>
  <dcterms:modified xsi:type="dcterms:W3CDTF">2015-12-06T18:03:00Z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0x01010076BDC9AB8D85574E92B3FF85DD8EEE9A</vt:lpwstr>
  </property>
  <property fmtid="{D5CDD505-2E9C-101B-9397-08002B2CF9AE}" pid="3" name="IsMyDocuments">
    <vt:bool>true</vt:bool>
  </property>
</Properties>
</file>